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8" userDrawn="1">
          <p15:clr>
            <a:srgbClr val="A4A3A4"/>
          </p15:clr>
        </p15:guide>
        <p15:guide id="2" orient="horz" pos="2205" userDrawn="1">
          <p15:clr>
            <a:srgbClr val="A4A3A4"/>
          </p15:clr>
        </p15:guide>
        <p15:guide id="3" pos="37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AD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64" d="100"/>
          <a:sy n="64" d="100"/>
        </p:scale>
        <p:origin x="738" y="60"/>
      </p:cViewPr>
      <p:guideLst>
        <p:guide orient="horz" pos="2238"/>
        <p:guide orient="horz" pos="2205"/>
        <p:guide pos="37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9522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556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6314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021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864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541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9709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1277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7510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9299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765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4112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1839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944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919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568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796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879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668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814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33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319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AFE95-1BF6-6647-A336-3963F2304CA8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55D0D-815C-B442-9291-BD380E2728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23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AFE95-1BF6-6647-A336-3963F2304CA8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55D0D-815C-B442-9291-BD380E27286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1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nsz.gov.r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/>
          <p:cNvCxnSpPr/>
          <p:nvPr/>
        </p:nvCxnSpPr>
        <p:spPr>
          <a:xfrm>
            <a:off x="2056780" y="2056780"/>
            <a:ext cx="8090830" cy="0"/>
          </a:xfrm>
          <a:prstGeom prst="line">
            <a:avLst/>
          </a:prstGeom>
          <a:ln w="9525" cmpd="sng">
            <a:solidFill>
              <a:srgbClr val="FFFFFF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2056780" y="3676278"/>
            <a:ext cx="8090830" cy="0"/>
          </a:xfrm>
          <a:prstGeom prst="line">
            <a:avLst/>
          </a:prstGeom>
          <a:ln w="9525" cmpd="sng">
            <a:solidFill>
              <a:srgbClr val="FFFFFF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957943" y="2048506"/>
            <a:ext cx="9710056" cy="272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5528" marR="818832">
              <a:lnSpc>
                <a:spcPts val="2545"/>
              </a:lnSpc>
              <a:spcBef>
                <a:spcPts val="127"/>
              </a:spcBef>
            </a:pPr>
            <a:endParaRPr lang="en-US" sz="2400" b="1" dirty="0">
              <a:solidFill>
                <a:schemeClr val="bg1"/>
              </a:solidFill>
              <a:latin typeface="Titillium semibold"/>
              <a:cs typeface="Titillium semibold"/>
            </a:endParaRPr>
          </a:p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sz="2400" b="1" dirty="0">
                <a:solidFill>
                  <a:schemeClr val="bg1"/>
                </a:solidFill>
                <a:latin typeface="Titillium semibold"/>
                <a:cs typeface="Titillium semibold"/>
              </a:rPr>
              <a:t>PARES:</a:t>
            </a:r>
            <a:r>
              <a:rPr lang="sr-Latn-RS" sz="2400" b="1" dirty="0">
                <a:solidFill>
                  <a:schemeClr val="bg1"/>
                </a:solidFill>
                <a:latin typeface="Titillium semibold"/>
                <a:cs typeface="Titillium semibold"/>
              </a:rPr>
              <a:t>YOUTH </a:t>
            </a:r>
            <a:r>
              <a:rPr lang="en-US" sz="2400" b="1">
                <a:solidFill>
                  <a:schemeClr val="bg1"/>
                </a:solidFill>
                <a:latin typeface="Titillium semibold"/>
                <a:cs typeface="Titillium semibold"/>
              </a:rPr>
              <a:t>SERVICE PACKAGE EXPERIENCE </a:t>
            </a:r>
            <a:r>
              <a:rPr lang="en-US" sz="2400" b="1" dirty="0">
                <a:solidFill>
                  <a:schemeClr val="bg1"/>
                </a:solidFill>
                <a:latin typeface="Titillium semibold"/>
                <a:cs typeface="Titillium semibold"/>
              </a:rPr>
              <a:t>OF THE NATIONAL EMPLOYMENT SERVICE OF THE REPUBLIC OF SERBIA</a:t>
            </a:r>
            <a:endParaRPr lang="en-US" b="1" dirty="0">
              <a:solidFill>
                <a:schemeClr val="bg1"/>
              </a:solidFill>
              <a:latin typeface="Titillium semibold"/>
              <a:cs typeface="Titillium semibold"/>
            </a:endParaRPr>
          </a:p>
          <a:p>
            <a:pPr marL="795528" marR="818832">
              <a:lnSpc>
                <a:spcPts val="2545"/>
              </a:lnSpc>
              <a:spcBef>
                <a:spcPts val="127"/>
              </a:spcBef>
            </a:pPr>
            <a:endParaRPr lang="en-US" b="1" dirty="0">
              <a:solidFill>
                <a:schemeClr val="bg1"/>
              </a:solidFill>
              <a:latin typeface="Titillium semibold"/>
              <a:cs typeface="Titillium semibold"/>
            </a:endParaRPr>
          </a:p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b="1" dirty="0">
                <a:solidFill>
                  <a:schemeClr val="bg1"/>
                </a:solidFill>
                <a:latin typeface="Titillium semibold"/>
                <a:cs typeface="Titillium semibold"/>
              </a:rPr>
              <a:t>Speakers: Neda Milanovic, </a:t>
            </a:r>
            <a:r>
              <a:rPr lang="en-US" dirty="0">
                <a:solidFill>
                  <a:schemeClr val="bg1"/>
                </a:solidFill>
                <a:latin typeface="Titillium semibold"/>
                <a:cs typeface="Titillium semibold"/>
              </a:rPr>
              <a:t>Director of Employment Support Sector</a:t>
            </a:r>
            <a:endParaRPr lang="en-US" b="1" dirty="0">
              <a:solidFill>
                <a:schemeClr val="bg1"/>
              </a:solidFill>
              <a:latin typeface="Titillium semibold"/>
              <a:cs typeface="Titillium semibold"/>
            </a:endParaRPr>
          </a:p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b="1" dirty="0">
                <a:solidFill>
                  <a:schemeClr val="bg1"/>
                </a:solidFill>
                <a:latin typeface="Titillium semibold"/>
                <a:cs typeface="Titillium semibold"/>
              </a:rPr>
              <a:t>			  Tanja Budimir, 	</a:t>
            </a:r>
            <a:r>
              <a:rPr lang="en-US" dirty="0">
                <a:solidFill>
                  <a:schemeClr val="bg1"/>
                </a:solidFill>
                <a:latin typeface="Titillium semibold"/>
                <a:cs typeface="Titillium semibold"/>
              </a:rPr>
              <a:t>Head of Job Placement and Career Planning 								Department</a:t>
            </a:r>
            <a:endParaRPr lang="en-US" b="1" dirty="0">
              <a:solidFill>
                <a:schemeClr val="bg1"/>
              </a:solidFill>
              <a:latin typeface="Titillium semibold"/>
              <a:cs typeface="Titillium semibold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056780" y="5472082"/>
            <a:ext cx="5790082" cy="13859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8567793" y="5378584"/>
            <a:ext cx="1674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Titillium light"/>
                <a:cs typeface="Titillium light"/>
              </a:rPr>
              <a:t>Rome, 13/05/2016</a:t>
            </a:r>
          </a:p>
        </p:txBody>
      </p:sp>
      <p:pic>
        <p:nvPicPr>
          <p:cNvPr id="15" name="Immagine 14" descr="ppt_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259" y="30315"/>
            <a:ext cx="5876740" cy="6757641"/>
          </a:xfrm>
          <a:prstGeom prst="rect">
            <a:avLst/>
          </a:prstGeom>
        </p:spPr>
      </p:pic>
      <p:pic>
        <p:nvPicPr>
          <p:cNvPr id="2" name="Immagine 1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730" y="5658451"/>
            <a:ext cx="5443728" cy="89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29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9986" y="521658"/>
            <a:ext cx="8229600" cy="974587"/>
          </a:xfrm>
        </p:spPr>
        <p:txBody>
          <a:bodyPr>
            <a:normAutofit/>
          </a:bodyPr>
          <a:lstStyle/>
          <a:p>
            <a:r>
              <a:rPr lang="sr-Latn-R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YOUTH – LEGAL AND STRATEGIC BASIS FOR ADDRESSING UNEMPLOYMENT </a:t>
            </a:r>
            <a:endParaRPr lang="sr-Latn-R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sr-Latn-RS" dirty="0" smtClean="0">
              <a:latin typeface="Titillium semibold"/>
            </a:endParaRPr>
          </a:p>
          <a:p>
            <a:r>
              <a:rPr lang="sr-Latn-RS" dirty="0" smtClean="0">
                <a:latin typeface="Titillium semibold"/>
              </a:rPr>
              <a:t>NATIONAL YOUTH STRATEGY </a:t>
            </a:r>
            <a:r>
              <a:rPr lang="sr-Latn-RS" dirty="0">
                <a:latin typeface="Titillium semibold"/>
              </a:rPr>
              <a:t>2015-2025</a:t>
            </a:r>
          </a:p>
          <a:p>
            <a:pPr marL="0" indent="0">
              <a:buNone/>
            </a:pPr>
            <a:endParaRPr lang="sr-Latn-RS" dirty="0">
              <a:latin typeface="Titillium semibold"/>
            </a:endParaRPr>
          </a:p>
          <a:p>
            <a:r>
              <a:rPr lang="sr-Latn-RS" dirty="0" smtClean="0">
                <a:latin typeface="Titillium semibold"/>
              </a:rPr>
              <a:t>ACTION PLAN FOR IMPLEMENTATION </a:t>
            </a:r>
            <a:r>
              <a:rPr lang="sr-Latn-RS" dirty="0">
                <a:latin typeface="Titillium semibold"/>
              </a:rPr>
              <a:t>OF NATIONAL YOUTH STRATEGY </a:t>
            </a:r>
            <a:r>
              <a:rPr lang="sr-Latn-RS" dirty="0" smtClean="0">
                <a:latin typeface="Titillium semibold"/>
              </a:rPr>
              <a:t>2015-2017</a:t>
            </a:r>
            <a:endParaRPr lang="sr-Latn-RS" dirty="0">
              <a:latin typeface="Titillium semibold"/>
            </a:endParaRPr>
          </a:p>
          <a:p>
            <a:pPr marL="0" indent="0">
              <a:buNone/>
            </a:pPr>
            <a:endParaRPr lang="sr-Latn-RS" dirty="0">
              <a:latin typeface="Titillium semibold"/>
            </a:endParaRPr>
          </a:p>
          <a:p>
            <a:r>
              <a:rPr lang="sr-Latn-RS" dirty="0" smtClean="0">
                <a:latin typeface="Titillium semibold"/>
              </a:rPr>
              <a:t>CAREER GUIDANCE AND COUNSELLING STRATEGY 2010 (A NEW VERSION IS BEING PREPARED)</a:t>
            </a:r>
            <a:endParaRPr lang="sr-Latn-RS" dirty="0">
              <a:latin typeface="Titillium semibold"/>
            </a:endParaRPr>
          </a:p>
          <a:p>
            <a:pPr marL="0" indent="0">
              <a:buNone/>
            </a:pPr>
            <a:endParaRPr lang="sr-Latn-RS" dirty="0">
              <a:latin typeface="Titillium semibold"/>
            </a:endParaRPr>
          </a:p>
          <a:p>
            <a:r>
              <a:rPr lang="sr-Latn-RS" dirty="0" smtClean="0">
                <a:latin typeface="Titillium semibold"/>
              </a:rPr>
              <a:t>LAW ON YOUTH 2011</a:t>
            </a:r>
            <a:endParaRPr lang="en-GB" dirty="0">
              <a:latin typeface="Titillium semibold"/>
            </a:endParaRPr>
          </a:p>
        </p:txBody>
      </p:sp>
      <p:sp>
        <p:nvSpPr>
          <p:cNvPr id="12" name="CasellaDiTesto 7"/>
          <p:cNvSpPr txBox="1"/>
          <p:nvPr/>
        </p:nvSpPr>
        <p:spPr>
          <a:xfrm>
            <a:off x="1390255" y="129705"/>
            <a:ext cx="9187129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PARES: </a:t>
            </a:r>
            <a:r>
              <a:rPr lang="sr-Latn-R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	</a:t>
            </a:r>
            <a:r>
              <a:rPr lang="sr-Latn-RS" sz="2000" b="1" dirty="0">
                <a:solidFill>
                  <a:schemeClr val="bg1"/>
                </a:solidFill>
                <a:latin typeface="Titillium semibold"/>
                <a:cs typeface="Titillium semibold"/>
              </a:rPr>
              <a:t> </a:t>
            </a:r>
            <a:r>
              <a:rPr lang="sr-Latn-RS" b="1" dirty="0">
                <a:solidFill>
                  <a:schemeClr val="bg1"/>
                </a:solidFill>
                <a:latin typeface="Titillium semibold"/>
                <a:cs typeface="Titillium semibold"/>
              </a:rPr>
              <a:t>YOUTH SERVICE PACKAGE - </a:t>
            </a:r>
            <a:r>
              <a:rPr lang="sr-Latn-RS" b="1" dirty="0">
                <a:solidFill>
                  <a:schemeClr val="bg1"/>
                </a:solidFill>
                <a:latin typeface="Titillium semibold"/>
              </a:rPr>
              <a:t>EXPERIENCE OF NES</a:t>
            </a:r>
            <a:endParaRPr lang="en-US" b="1" dirty="0">
              <a:solidFill>
                <a:prstClr val="white"/>
              </a:solidFill>
              <a:latin typeface="Titillium semibold"/>
              <a:cs typeface="Titillium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2139553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586" y="542639"/>
            <a:ext cx="8229600" cy="977376"/>
          </a:xfrm>
        </p:spPr>
        <p:txBody>
          <a:bodyPr>
            <a:normAutofit/>
          </a:bodyPr>
          <a:lstStyle/>
          <a:p>
            <a:r>
              <a:rPr lang="sr-Latn-R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YOUTH  - SERVICE PACKAGE</a:t>
            </a:r>
            <a:r>
              <a:rPr lang="en-U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/>
            </a:r>
            <a:br>
              <a:rPr lang="en-U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</a:br>
            <a:r>
              <a:rPr lang="en-U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(</a:t>
            </a:r>
            <a:r>
              <a:rPr lang="sr-Latn-R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NATIONAL EMPLOYMENT ACTION PLAN</a:t>
            </a:r>
            <a:r>
              <a:rPr lang="en-U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)</a:t>
            </a:r>
            <a:endParaRPr lang="sr-Latn-R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sr-Latn-RS" b="1" u="sng" dirty="0" smtClean="0"/>
          </a:p>
          <a:p>
            <a:pPr marL="0" indent="0">
              <a:buNone/>
            </a:pPr>
            <a:r>
              <a:rPr lang="sr-Latn-RS" b="1" u="sng" dirty="0" smtClean="0">
                <a:latin typeface="Titillium semibold"/>
              </a:rPr>
              <a:t>HARD-TO-EMPLOY CATEGORY </a:t>
            </a:r>
            <a:endParaRPr lang="sr-Latn-RS" b="1" u="sng" dirty="0">
              <a:latin typeface="Titillium semibold"/>
            </a:endParaRPr>
          </a:p>
          <a:p>
            <a:pPr marL="0" indent="0">
              <a:buNone/>
            </a:pPr>
            <a:endParaRPr lang="sr-Latn-RS" b="1" u="sng" dirty="0">
              <a:latin typeface="Titillium semibold"/>
            </a:endParaRPr>
          </a:p>
          <a:p>
            <a:pPr marL="0" indent="0">
              <a:buNone/>
            </a:pPr>
            <a:r>
              <a:rPr lang="sr-Latn-RS" b="1" dirty="0" smtClean="0">
                <a:latin typeface="Titillium semibold"/>
              </a:rPr>
              <a:t>PRIORITY GROUP FOR PARTICIPATION IN ACTIVE EMPLOYMENT POLICY PROGRAMMES AND MEASURES</a:t>
            </a:r>
            <a:endParaRPr lang="sr-Latn-RS" b="1" dirty="0">
              <a:latin typeface="Titillium semibold"/>
            </a:endParaRPr>
          </a:p>
          <a:p>
            <a:pPr marL="0" indent="0">
              <a:buNone/>
            </a:pPr>
            <a:endParaRPr lang="sr-Latn-RS" b="1" dirty="0">
              <a:latin typeface="Titillium semibold"/>
            </a:endParaRPr>
          </a:p>
          <a:p>
            <a:pPr marL="0" indent="0">
              <a:buNone/>
            </a:pPr>
            <a:r>
              <a:rPr lang="sr-Latn-RS" b="1" u="sng" dirty="0" smtClean="0">
                <a:latin typeface="Titillium semibold"/>
              </a:rPr>
              <a:t>YOUTH SERVICE PACKAGE INCLUDES:</a:t>
            </a:r>
            <a:endParaRPr lang="sr-Latn-RS" b="1" u="sng" dirty="0">
              <a:latin typeface="Titillium semibold"/>
            </a:endParaRPr>
          </a:p>
          <a:p>
            <a:pPr marL="514350" indent="-514350">
              <a:buAutoNum type="arabicParenR"/>
            </a:pPr>
            <a:r>
              <a:rPr lang="sr-Latn-RS" dirty="0" smtClean="0">
                <a:latin typeface="Titillium semibold"/>
              </a:rPr>
              <a:t>EMPLOYABILITY ASSESSMENT</a:t>
            </a:r>
            <a:endParaRPr lang="sr-Latn-RS" dirty="0">
              <a:latin typeface="Titillium semibold"/>
            </a:endParaRPr>
          </a:p>
          <a:p>
            <a:pPr marL="514350" indent="-514350">
              <a:buAutoNum type="arabicParenR"/>
            </a:pPr>
            <a:r>
              <a:rPr lang="sr-Latn-RS" dirty="0" smtClean="0">
                <a:latin typeface="Titillium semibold"/>
              </a:rPr>
              <a:t>DEVELOPMENT OF INDIVIDUAL EMPLOYMENT PLAN</a:t>
            </a:r>
            <a:endParaRPr lang="sr-Latn-RS" dirty="0">
              <a:latin typeface="Titillium semibold"/>
            </a:endParaRPr>
          </a:p>
          <a:p>
            <a:pPr marL="514350" indent="-514350">
              <a:buAutoNum type="arabicParenR"/>
            </a:pPr>
            <a:r>
              <a:rPr lang="sr-Latn-RS" dirty="0" smtClean="0">
                <a:latin typeface="Titillium semibold"/>
              </a:rPr>
              <a:t>JOB PLACEMENT SERVICES OR PARTICIPATION IN RELEVANT ACTIVE EMPLOYMENT POLICY MEASURES</a:t>
            </a:r>
            <a:endParaRPr lang="en-GB" dirty="0">
              <a:latin typeface="Titillium semibold"/>
            </a:endParaRPr>
          </a:p>
        </p:txBody>
      </p:sp>
      <p:sp>
        <p:nvSpPr>
          <p:cNvPr id="12" name="CasellaDiTesto 7"/>
          <p:cNvSpPr txBox="1"/>
          <p:nvPr/>
        </p:nvSpPr>
        <p:spPr>
          <a:xfrm>
            <a:off x="1390255" y="129705"/>
            <a:ext cx="9187129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PARES: </a:t>
            </a:r>
            <a:r>
              <a:rPr lang="sr-Latn-R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	</a:t>
            </a:r>
            <a:r>
              <a:rPr lang="sr-Latn-RS" sz="2000" b="1" dirty="0">
                <a:solidFill>
                  <a:schemeClr val="bg1"/>
                </a:solidFill>
                <a:latin typeface="Titillium semibold"/>
                <a:cs typeface="Titillium semibold"/>
              </a:rPr>
              <a:t> </a:t>
            </a:r>
            <a:r>
              <a:rPr lang="sr-Latn-RS" b="1" dirty="0">
                <a:solidFill>
                  <a:schemeClr val="bg1"/>
                </a:solidFill>
                <a:latin typeface="Titillium semibold"/>
                <a:cs typeface="Titillium semibold"/>
              </a:rPr>
              <a:t>YOUTH SERVICE PACKAGE - </a:t>
            </a:r>
            <a:r>
              <a:rPr lang="sr-Latn-RS" b="1" dirty="0">
                <a:solidFill>
                  <a:schemeClr val="bg1"/>
                </a:solidFill>
                <a:latin typeface="Titillium semibold"/>
              </a:rPr>
              <a:t>EXPERIENCE OF NES</a:t>
            </a:r>
            <a:endParaRPr lang="en-US" b="1" dirty="0">
              <a:solidFill>
                <a:prstClr val="white"/>
              </a:solidFill>
              <a:latin typeface="Titillium semibold"/>
              <a:cs typeface="Titillium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2279323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56774"/>
            <a:ext cx="8229600" cy="797339"/>
          </a:xfrm>
        </p:spPr>
        <p:txBody>
          <a:bodyPr>
            <a:normAutofit/>
          </a:bodyPr>
          <a:lstStyle/>
          <a:p>
            <a:r>
              <a:rPr lang="sr-Latn-RS" sz="2000" b="1" dirty="0">
                <a:solidFill>
                  <a:schemeClr val="bg1"/>
                </a:solidFill>
                <a:latin typeface="Titillium semibold"/>
              </a:rPr>
              <a:t>ACTIVE EMPLOYMENT POLICY PROGRAMMES AND MEASURES</a:t>
            </a:r>
            <a:r>
              <a:rPr lang="en-US" sz="2000" b="1" dirty="0">
                <a:solidFill>
                  <a:schemeClr val="bg1"/>
                </a:solidFill>
                <a:latin typeface="Titillium semibold"/>
                <a:cs typeface="Titillium semibold"/>
              </a:rPr>
              <a:t/>
            </a:r>
            <a:br>
              <a:rPr lang="en-US" sz="2000" b="1" dirty="0">
                <a:solidFill>
                  <a:schemeClr val="bg1"/>
                </a:solidFill>
                <a:latin typeface="Titillium semibold"/>
                <a:cs typeface="Titillium semibold"/>
              </a:rPr>
            </a:br>
            <a:r>
              <a:rPr lang="en-US" sz="2000" b="1" dirty="0">
                <a:solidFill>
                  <a:prstClr val="white"/>
                </a:solidFill>
                <a:latin typeface="Titillium semibold"/>
                <a:cs typeface="Titillium semibold"/>
              </a:rPr>
              <a:t>- </a:t>
            </a:r>
            <a:r>
              <a:rPr lang="sr-Latn-RS" sz="2000" b="1" dirty="0">
                <a:solidFill>
                  <a:prstClr val="white"/>
                </a:solidFill>
                <a:latin typeface="Titillium semibold"/>
                <a:cs typeface="Titillium semibold"/>
              </a:rPr>
              <a:t>PREPARATION FOR EMPLOYMENT</a:t>
            </a:r>
            <a:r>
              <a:rPr lang="en-US" sz="2000" b="1" dirty="0">
                <a:solidFill>
                  <a:prstClr val="white"/>
                </a:solidFill>
                <a:latin typeface="Titillium semibold"/>
                <a:cs typeface="Titillium semibold"/>
              </a:rPr>
              <a:t> -</a:t>
            </a:r>
            <a:endParaRPr lang="sr-Latn-R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sr-Latn-RS" b="1" u="sng" dirty="0" smtClean="0">
                <a:latin typeface="Titillium semibold"/>
              </a:rPr>
              <a:t>ACTIVE JOB SEARCH MEASURES:</a:t>
            </a:r>
            <a:endParaRPr lang="sr-Latn-RS" b="1" u="sng" dirty="0">
              <a:latin typeface="Titillium semibold"/>
            </a:endParaRPr>
          </a:p>
          <a:p>
            <a:pPr marL="0" indent="0">
              <a:buNone/>
            </a:pPr>
            <a:endParaRPr lang="sr-Latn-RS" b="1" u="sng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ACTIVE JOB SEARCH</a:t>
            </a:r>
            <a:endParaRPr lang="sr-Latn-RS" b="1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JOB CLUBS</a:t>
            </a:r>
            <a:endParaRPr lang="sr-Latn-RS" b="1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JOB FAIRS</a:t>
            </a:r>
            <a:endParaRPr lang="sr-Latn-RS" b="1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CAREER GUIDANCE AND COUNSELLING</a:t>
            </a:r>
            <a:endParaRPr lang="sr-Latn-RS" b="1" dirty="0">
              <a:latin typeface="Titillium semibold"/>
            </a:endParaRPr>
          </a:p>
          <a:p>
            <a:endParaRPr lang="sr-Latn-R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RS" b="1" u="sng" dirty="0" smtClean="0">
                <a:latin typeface="Titillium semibold"/>
              </a:rPr>
              <a:t>EDUCATION AND TRAINING</a:t>
            </a:r>
            <a:r>
              <a:rPr lang="sr-Latn-RS" b="1" dirty="0" smtClean="0">
                <a:latin typeface="Titillium semibold"/>
              </a:rPr>
              <a:t>:</a:t>
            </a:r>
            <a:endParaRPr lang="sr-Latn-RS" b="1" dirty="0">
              <a:latin typeface="Titillium semibold"/>
            </a:endParaRPr>
          </a:p>
          <a:p>
            <a:pPr marL="0" indent="0">
              <a:buNone/>
            </a:pPr>
            <a:endParaRPr lang="sr-Latn-RS" b="1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VOCATIONAL PRACTICE</a:t>
            </a:r>
            <a:endParaRPr lang="sr-Latn-RS" b="1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TRAINING IN RESPONSE TO LABOUR MARKET NEEDS</a:t>
            </a:r>
            <a:endParaRPr lang="sr-Latn-RS" b="1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TRAINING AT EMPLOYER’S REQUEST</a:t>
            </a:r>
            <a:endParaRPr lang="sr-Latn-RS" b="1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FUNCTIONAL ELEMENTARY ADULT EDUCATION PROGRAMMES</a:t>
            </a:r>
            <a:endParaRPr lang="sr-Latn-RS" b="1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PRACTICAL TRAINING</a:t>
            </a:r>
            <a:endParaRPr lang="sr-Latn-RS" b="1" dirty="0">
              <a:latin typeface="Titillium semibold"/>
            </a:endParaRPr>
          </a:p>
          <a:p>
            <a:endParaRPr lang="sr-Latn-RS" dirty="0"/>
          </a:p>
        </p:txBody>
      </p:sp>
      <p:sp>
        <p:nvSpPr>
          <p:cNvPr id="12" name="CasellaDiTesto 7"/>
          <p:cNvSpPr txBox="1"/>
          <p:nvPr/>
        </p:nvSpPr>
        <p:spPr>
          <a:xfrm>
            <a:off x="1390255" y="129705"/>
            <a:ext cx="9187129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PARES: </a:t>
            </a:r>
            <a:r>
              <a:rPr lang="sr-Latn-R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	</a:t>
            </a:r>
            <a:r>
              <a:rPr lang="sr-Latn-RS" sz="2000" b="1" dirty="0">
                <a:solidFill>
                  <a:schemeClr val="bg1"/>
                </a:solidFill>
                <a:latin typeface="Titillium semibold"/>
                <a:cs typeface="Titillium semibold"/>
              </a:rPr>
              <a:t> </a:t>
            </a:r>
            <a:r>
              <a:rPr lang="sr-Latn-RS" b="1" dirty="0">
                <a:solidFill>
                  <a:schemeClr val="bg1"/>
                </a:solidFill>
                <a:latin typeface="Titillium semibold"/>
                <a:cs typeface="Titillium semibold"/>
              </a:rPr>
              <a:t>YOUTH SERVICE PACKAGE - </a:t>
            </a:r>
            <a:r>
              <a:rPr lang="sr-Latn-RS" b="1" dirty="0">
                <a:solidFill>
                  <a:schemeClr val="bg1"/>
                </a:solidFill>
                <a:latin typeface="Titillium semibold"/>
              </a:rPr>
              <a:t>EXPERIENCE OF NES</a:t>
            </a:r>
            <a:endParaRPr lang="en-US" b="1" dirty="0">
              <a:solidFill>
                <a:prstClr val="white"/>
              </a:solidFill>
              <a:latin typeface="Titillium semibold"/>
              <a:cs typeface="Titillium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3809988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96239"/>
            <a:ext cx="8229600" cy="741405"/>
          </a:xfrm>
        </p:spPr>
        <p:txBody>
          <a:bodyPr>
            <a:normAutofit/>
          </a:bodyPr>
          <a:lstStyle/>
          <a:p>
            <a:r>
              <a:rPr lang="sr-Latn-RS" sz="2000" b="1" dirty="0">
                <a:solidFill>
                  <a:schemeClr val="bg1"/>
                </a:solidFill>
                <a:latin typeface="Titillium semibold"/>
              </a:rPr>
              <a:t>ACTIVE EMPLOYMENT POLICY PROGRAMMES AND MEASURES</a:t>
            </a:r>
            <a:r>
              <a:rPr lang="en-US" sz="2000" b="1" dirty="0">
                <a:solidFill>
                  <a:schemeClr val="bg1"/>
                </a:solidFill>
                <a:latin typeface="Titillium semibold"/>
                <a:cs typeface="Titillium semibold"/>
              </a:rPr>
              <a:t/>
            </a:r>
            <a:br>
              <a:rPr lang="en-US" sz="2000" b="1" dirty="0">
                <a:solidFill>
                  <a:schemeClr val="bg1"/>
                </a:solidFill>
                <a:latin typeface="Titillium semibold"/>
                <a:cs typeface="Titillium semibold"/>
              </a:rPr>
            </a:br>
            <a:r>
              <a:rPr lang="en-US" sz="2000" b="1" dirty="0">
                <a:solidFill>
                  <a:prstClr val="white"/>
                </a:solidFill>
                <a:latin typeface="Titillium semibold"/>
                <a:cs typeface="Titillium semibold"/>
              </a:rPr>
              <a:t>- </a:t>
            </a:r>
            <a:r>
              <a:rPr lang="sr-Latn-RS" sz="2000" b="1" dirty="0">
                <a:solidFill>
                  <a:prstClr val="white"/>
                </a:solidFill>
                <a:latin typeface="Titillium semibold"/>
                <a:cs typeface="Titillium semibold"/>
              </a:rPr>
              <a:t>EMPLOYMENT INCENTIVES</a:t>
            </a:r>
            <a:r>
              <a:rPr lang="en-US" sz="2000" b="1" dirty="0">
                <a:solidFill>
                  <a:prstClr val="white"/>
                </a:solidFill>
                <a:latin typeface="Titillium semibold"/>
                <a:cs typeface="Titillium semibold"/>
              </a:rPr>
              <a:t> -</a:t>
            </a:r>
            <a:endParaRPr lang="sr-Latn-R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RS" b="1" u="sng" dirty="0" smtClean="0">
                <a:latin typeface="Titillium semibold"/>
              </a:rPr>
              <a:t>INCENTIVES TO ENTREPRENEURSHIP</a:t>
            </a:r>
            <a:r>
              <a:rPr lang="sr-Latn-RS" b="1" dirty="0" smtClean="0">
                <a:latin typeface="Titillium semibold"/>
              </a:rPr>
              <a:t>:</a:t>
            </a:r>
            <a:endParaRPr lang="sr-Latn-RS" b="1" dirty="0">
              <a:latin typeface="Titillium semibold"/>
            </a:endParaRPr>
          </a:p>
          <a:p>
            <a:pPr marL="0" indent="0">
              <a:buNone/>
            </a:pPr>
            <a:endParaRPr lang="sr-Latn-RS" b="1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TRAINING IN ENTREPRENEURSHIP</a:t>
            </a:r>
            <a:endParaRPr lang="sr-Latn-RS" b="1" dirty="0">
              <a:latin typeface="Titillium semibold"/>
            </a:endParaRPr>
          </a:p>
          <a:p>
            <a:pPr marL="0" indent="0">
              <a:buNone/>
            </a:pPr>
            <a:endParaRPr lang="sr-Latn-RS" b="1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SELF-EMPLOYMENT SUBSIDY</a:t>
            </a:r>
            <a:endParaRPr lang="sr-Latn-RS" b="1" dirty="0">
              <a:latin typeface="Titillium semibold"/>
            </a:endParaRPr>
          </a:p>
          <a:p>
            <a:endParaRPr lang="sr-Latn-R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RS" b="1" u="sng" dirty="0" smtClean="0">
                <a:latin typeface="Titillium semibold"/>
              </a:rPr>
              <a:t>INCENTIVES TO EMPLOYERS</a:t>
            </a:r>
            <a:r>
              <a:rPr lang="sr-Latn-RS" b="1" dirty="0" smtClean="0">
                <a:latin typeface="Titillium semibold"/>
              </a:rPr>
              <a:t>:</a:t>
            </a:r>
            <a:endParaRPr lang="sr-Latn-RS" b="1" dirty="0">
              <a:latin typeface="Titillium semibold"/>
            </a:endParaRPr>
          </a:p>
          <a:p>
            <a:pPr marL="0" indent="0">
              <a:buNone/>
            </a:pPr>
            <a:endParaRPr lang="sr-Latn-RS" b="1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JOB CREATION SUBSIDY</a:t>
            </a:r>
            <a:endParaRPr lang="sr-Latn-RS" b="1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EMPLOYMENT SUBSIDY FOR FINANCIAL SOCIAL ASSISTANCE BENEFICIARIES</a:t>
            </a:r>
            <a:endParaRPr lang="sr-Latn-RS" b="1" dirty="0">
              <a:latin typeface="Titillium semibold"/>
            </a:endParaRPr>
          </a:p>
          <a:p>
            <a:r>
              <a:rPr lang="sr-Latn-RS" b="1" dirty="0">
                <a:latin typeface="Titillium semibold"/>
              </a:rPr>
              <a:t>EMPLOYMENT SUBSIDY FOR </a:t>
            </a:r>
            <a:r>
              <a:rPr lang="sr-Latn-RS" b="1" dirty="0" smtClean="0">
                <a:latin typeface="Titillium semibold"/>
              </a:rPr>
              <a:t>PERSONS WITH DISABILITIES (WITHOUT WORK EXPERIENCE; WORKPLACE ASSISTANCE)</a:t>
            </a:r>
            <a:endParaRPr lang="sr-Latn-RS" b="1" dirty="0">
              <a:latin typeface="Titillium semibold"/>
            </a:endParaRPr>
          </a:p>
          <a:p>
            <a:endParaRPr lang="sr-Latn-RS" dirty="0"/>
          </a:p>
        </p:txBody>
      </p:sp>
      <p:sp>
        <p:nvSpPr>
          <p:cNvPr id="12" name="CasellaDiTesto 7"/>
          <p:cNvSpPr txBox="1"/>
          <p:nvPr/>
        </p:nvSpPr>
        <p:spPr>
          <a:xfrm>
            <a:off x="1390255" y="129705"/>
            <a:ext cx="9187129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PARES: </a:t>
            </a:r>
            <a:r>
              <a:rPr lang="sr-Latn-R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	</a:t>
            </a:r>
            <a:r>
              <a:rPr lang="sr-Latn-RS" sz="2000" b="1" dirty="0">
                <a:solidFill>
                  <a:schemeClr val="bg1"/>
                </a:solidFill>
                <a:latin typeface="Titillium semibold"/>
                <a:cs typeface="Titillium semibold"/>
              </a:rPr>
              <a:t> </a:t>
            </a:r>
            <a:r>
              <a:rPr lang="sr-Latn-RS" b="1" dirty="0">
                <a:solidFill>
                  <a:schemeClr val="bg1"/>
                </a:solidFill>
                <a:latin typeface="Titillium semibold"/>
                <a:cs typeface="Titillium semibold"/>
              </a:rPr>
              <a:t>YOUTH SERVICE PACKAGE - </a:t>
            </a:r>
            <a:r>
              <a:rPr lang="sr-Latn-RS" b="1" dirty="0">
                <a:solidFill>
                  <a:schemeClr val="bg1"/>
                </a:solidFill>
                <a:latin typeface="Titillium semibold"/>
              </a:rPr>
              <a:t>EXPERIENCE OF NES</a:t>
            </a:r>
            <a:endParaRPr lang="en-US" b="1" dirty="0">
              <a:solidFill>
                <a:prstClr val="white"/>
              </a:solidFill>
              <a:latin typeface="Titillium semibold"/>
              <a:cs typeface="Titillium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17778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981200" y="640298"/>
            <a:ext cx="8229600" cy="799070"/>
          </a:xfrm>
        </p:spPr>
        <p:txBody>
          <a:bodyPr>
            <a:normAutofit/>
          </a:bodyPr>
          <a:lstStyle/>
          <a:p>
            <a:r>
              <a:rPr lang="sr-Latn-RS" sz="2000" b="1" dirty="0">
                <a:solidFill>
                  <a:schemeClr val="bg1"/>
                </a:solidFill>
                <a:latin typeface="Titillium semibold"/>
              </a:rPr>
              <a:t>ACTIVE EMPLOYMENT POLICY PROGRAMMES AND MEASURES</a:t>
            </a:r>
            <a:r>
              <a:rPr lang="en-US" sz="2000" b="1" dirty="0">
                <a:solidFill>
                  <a:prstClr val="white"/>
                </a:solidFill>
                <a:latin typeface="Titillium semibold"/>
                <a:cs typeface="Titillium semibold"/>
              </a:rPr>
              <a:t/>
            </a:r>
            <a:br>
              <a:rPr lang="en-US" sz="2000" b="1" dirty="0">
                <a:solidFill>
                  <a:prstClr val="white"/>
                </a:solidFill>
                <a:latin typeface="Titillium semibold"/>
                <a:cs typeface="Titillium semibold"/>
              </a:rPr>
            </a:br>
            <a:r>
              <a:rPr lang="en-US" sz="2000" b="1" dirty="0">
                <a:solidFill>
                  <a:prstClr val="white"/>
                </a:solidFill>
                <a:latin typeface="Titillium semibold"/>
                <a:cs typeface="Titillium semibold"/>
              </a:rPr>
              <a:t>- </a:t>
            </a:r>
            <a:r>
              <a:rPr lang="sr-Latn-RS" sz="2000" b="1" dirty="0">
                <a:solidFill>
                  <a:prstClr val="white"/>
                </a:solidFill>
                <a:latin typeface="Titillium semibold"/>
                <a:cs typeface="Titillium semibold"/>
              </a:rPr>
              <a:t>COMMUNITY-BENEFICIAL WORK</a:t>
            </a:r>
            <a:r>
              <a:rPr lang="en-US" sz="2000" b="1" dirty="0">
                <a:solidFill>
                  <a:prstClr val="white"/>
                </a:solidFill>
                <a:latin typeface="Titillium semibold"/>
                <a:cs typeface="Titillium semibold"/>
              </a:rPr>
              <a:t> -</a:t>
            </a:r>
            <a:endParaRPr lang="sr-Latn-RS" sz="2000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sr-Latn-RS" dirty="0" smtClean="0">
                <a:latin typeface="Titillium semibold"/>
              </a:rPr>
              <a:t>PUBLIC WORKS</a:t>
            </a:r>
            <a:endParaRPr lang="en-US" dirty="0">
              <a:latin typeface="Titillium semibold"/>
            </a:endParaRPr>
          </a:p>
          <a:p>
            <a:pPr marL="0" indent="0">
              <a:buNone/>
            </a:pPr>
            <a:endParaRPr lang="sr-Latn-RS" dirty="0"/>
          </a:p>
        </p:txBody>
      </p:sp>
      <p:sp>
        <p:nvSpPr>
          <p:cNvPr id="14" name="CasellaDiTesto 7"/>
          <p:cNvSpPr txBox="1"/>
          <p:nvPr/>
        </p:nvSpPr>
        <p:spPr>
          <a:xfrm>
            <a:off x="1390255" y="129705"/>
            <a:ext cx="9187129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PARES: </a:t>
            </a:r>
            <a:r>
              <a:rPr lang="sr-Latn-R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	</a:t>
            </a:r>
            <a:r>
              <a:rPr lang="sr-Latn-RS" sz="2000" b="1" dirty="0">
                <a:solidFill>
                  <a:schemeClr val="bg1"/>
                </a:solidFill>
                <a:latin typeface="Titillium semibold"/>
                <a:cs typeface="Titillium semibold"/>
              </a:rPr>
              <a:t> </a:t>
            </a:r>
            <a:r>
              <a:rPr lang="sr-Latn-RS" b="1" dirty="0">
                <a:solidFill>
                  <a:schemeClr val="bg1"/>
                </a:solidFill>
                <a:latin typeface="Titillium semibold"/>
                <a:cs typeface="Titillium semibold"/>
              </a:rPr>
              <a:t>YOUTH SERVICE PACKAGE - </a:t>
            </a:r>
            <a:r>
              <a:rPr lang="sr-Latn-RS" b="1" dirty="0">
                <a:solidFill>
                  <a:schemeClr val="bg1"/>
                </a:solidFill>
                <a:latin typeface="Titillium semibold"/>
              </a:rPr>
              <a:t>EXPERIENCE OF NES</a:t>
            </a:r>
            <a:endParaRPr lang="en-US" b="1" dirty="0">
              <a:solidFill>
                <a:prstClr val="white"/>
              </a:solidFill>
              <a:latin typeface="Titillium semibold"/>
              <a:cs typeface="Titillium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2026993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42639"/>
            <a:ext cx="8229600" cy="883028"/>
          </a:xfrm>
        </p:spPr>
        <p:txBody>
          <a:bodyPr>
            <a:normAutofit/>
          </a:bodyPr>
          <a:lstStyle/>
          <a:p>
            <a:r>
              <a:rPr lang="sr-Latn-RS" sz="2000" b="1" dirty="0">
                <a:solidFill>
                  <a:schemeClr val="bg1"/>
                </a:solidFill>
                <a:latin typeface="Titillium semibold"/>
              </a:rPr>
              <a:t>ACTIVE EMPLOYMENT POLICY PROGRAMMES AND MEASURES</a:t>
            </a:r>
            <a:r>
              <a:rPr lang="en-US" sz="2000" b="1" dirty="0">
                <a:solidFill>
                  <a:prstClr val="white"/>
                </a:solidFill>
                <a:latin typeface="Titillium semibold"/>
                <a:cs typeface="Titillium semibold"/>
              </a:rPr>
              <a:t/>
            </a:r>
            <a:br>
              <a:rPr lang="en-US" sz="2000" b="1" dirty="0">
                <a:solidFill>
                  <a:prstClr val="white"/>
                </a:solidFill>
                <a:latin typeface="Titillium semibold"/>
                <a:cs typeface="Titillium semibold"/>
              </a:rPr>
            </a:br>
            <a:r>
              <a:rPr lang="en-US" sz="2000" b="1" dirty="0">
                <a:solidFill>
                  <a:prstClr val="white"/>
                </a:solidFill>
                <a:latin typeface="Titillium semibold"/>
                <a:cs typeface="Titillium semibold"/>
              </a:rPr>
              <a:t>- </a:t>
            </a:r>
            <a:r>
              <a:rPr lang="sr-Latn-RS" sz="2000" b="1" dirty="0">
                <a:solidFill>
                  <a:prstClr val="white"/>
                </a:solidFill>
                <a:latin typeface="Titillium semibold"/>
                <a:cs typeface="Titillium semibold"/>
              </a:rPr>
              <a:t>YOUTH PARTICIPATION</a:t>
            </a:r>
            <a:r>
              <a:rPr lang="en-US" sz="2000" b="1" dirty="0">
                <a:solidFill>
                  <a:prstClr val="white"/>
                </a:solidFill>
                <a:latin typeface="Titillium semibold"/>
                <a:cs typeface="Titillium semibold"/>
              </a:rPr>
              <a:t> -</a:t>
            </a:r>
            <a:endParaRPr lang="sr-Latn-R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RS" b="1" u="sng" dirty="0" smtClean="0">
                <a:latin typeface="Titillium semibold"/>
              </a:rPr>
              <a:t>2015</a:t>
            </a:r>
            <a:endParaRPr lang="sr-Latn-RS" b="1" u="sng" dirty="0">
              <a:latin typeface="Titillium semibold"/>
            </a:endParaRPr>
          </a:p>
          <a:p>
            <a:pPr marL="0" indent="0">
              <a:buNone/>
            </a:pPr>
            <a:endParaRPr lang="sr-Latn-RS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ACTIVE JOB SEARCH MEASURES </a:t>
            </a:r>
            <a:r>
              <a:rPr lang="sr-Latn-RS" dirty="0" smtClean="0">
                <a:latin typeface="Titillium semibold"/>
              </a:rPr>
              <a:t>– 60,652 </a:t>
            </a:r>
            <a:r>
              <a:rPr lang="sr-Latn-RS" dirty="0">
                <a:latin typeface="Titillium semibold"/>
              </a:rPr>
              <a:t>(51%)</a:t>
            </a:r>
          </a:p>
          <a:p>
            <a:r>
              <a:rPr lang="sr-Latn-RS" b="1" dirty="0" smtClean="0">
                <a:latin typeface="Titillium semibold"/>
              </a:rPr>
              <a:t>EDUCATION AND TRAINING </a:t>
            </a:r>
            <a:r>
              <a:rPr lang="sr-Latn-RS" dirty="0" smtClean="0">
                <a:latin typeface="Titillium semibold"/>
              </a:rPr>
              <a:t>– 5,288 </a:t>
            </a:r>
            <a:r>
              <a:rPr lang="sr-Latn-RS" dirty="0">
                <a:latin typeface="Titillium semibold"/>
              </a:rPr>
              <a:t>(66%)</a:t>
            </a:r>
          </a:p>
          <a:p>
            <a:r>
              <a:rPr lang="sr-Latn-RS" b="1" dirty="0" smtClean="0">
                <a:latin typeface="Titillium semibold"/>
              </a:rPr>
              <a:t>INCENTIVES TO ENTREPRENEURSHIP </a:t>
            </a:r>
            <a:endParaRPr lang="sr-Latn-RS" b="1" dirty="0">
              <a:latin typeface="Titillium semibold"/>
            </a:endParaRPr>
          </a:p>
          <a:p>
            <a:pPr>
              <a:buFontTx/>
              <a:buChar char="-"/>
            </a:pPr>
            <a:r>
              <a:rPr lang="sr-Latn-RS" dirty="0" smtClean="0">
                <a:latin typeface="Titillium semibold"/>
              </a:rPr>
              <a:t>TRAINING IN ENTREPRENEURSHIP – 3,169 </a:t>
            </a:r>
            <a:r>
              <a:rPr lang="sr-Latn-RS" dirty="0">
                <a:latin typeface="Titillium semibold"/>
              </a:rPr>
              <a:t>(26%)</a:t>
            </a:r>
          </a:p>
          <a:p>
            <a:pPr>
              <a:buFontTx/>
              <a:buChar char="-"/>
            </a:pPr>
            <a:r>
              <a:rPr lang="sr-Latn-RS" dirty="0" smtClean="0">
                <a:latin typeface="Titillium semibold"/>
              </a:rPr>
              <a:t>SELF-EMPLOYMENT SUBSIDY – </a:t>
            </a:r>
            <a:r>
              <a:rPr lang="sr-Latn-RS" dirty="0">
                <a:latin typeface="Titillium semibold"/>
              </a:rPr>
              <a:t>804 (21%)</a:t>
            </a:r>
          </a:p>
          <a:p>
            <a:r>
              <a:rPr lang="sr-Latn-RS" b="1" dirty="0" smtClean="0">
                <a:latin typeface="Titillium semibold"/>
              </a:rPr>
              <a:t>INCENTIVES TO EMPLOYERS </a:t>
            </a:r>
            <a:r>
              <a:rPr lang="sr-Latn-RS" dirty="0" smtClean="0">
                <a:latin typeface="Titillium semibold"/>
              </a:rPr>
              <a:t>– 1,748 </a:t>
            </a:r>
            <a:r>
              <a:rPr lang="sr-Latn-RS" dirty="0">
                <a:latin typeface="Titillium semibold"/>
              </a:rPr>
              <a:t>(56%)</a:t>
            </a:r>
          </a:p>
          <a:p>
            <a:r>
              <a:rPr lang="sr-Latn-RS" b="1" dirty="0" smtClean="0">
                <a:latin typeface="Titillium semibold"/>
              </a:rPr>
              <a:t>PUBLIC WORKS </a:t>
            </a:r>
            <a:r>
              <a:rPr lang="sr-Latn-RS" dirty="0">
                <a:latin typeface="Titillium semibold"/>
              </a:rPr>
              <a:t>– </a:t>
            </a:r>
            <a:r>
              <a:rPr lang="sr-Latn-RS" dirty="0" smtClean="0">
                <a:latin typeface="Titillium semibold"/>
              </a:rPr>
              <a:t>3,429 </a:t>
            </a:r>
            <a:r>
              <a:rPr lang="sr-Latn-RS" dirty="0">
                <a:latin typeface="Titillium semibold"/>
              </a:rPr>
              <a:t>(32%)</a:t>
            </a:r>
            <a:endParaRPr lang="en-GB" dirty="0">
              <a:latin typeface="Titillium semibold"/>
            </a:endParaRPr>
          </a:p>
          <a:p>
            <a:pPr marL="0" indent="0">
              <a:buNone/>
            </a:pPr>
            <a:endParaRPr lang="sr-Latn-RS" dirty="0"/>
          </a:p>
        </p:txBody>
      </p:sp>
      <p:sp>
        <p:nvSpPr>
          <p:cNvPr id="12" name="CasellaDiTesto 7"/>
          <p:cNvSpPr txBox="1"/>
          <p:nvPr/>
        </p:nvSpPr>
        <p:spPr>
          <a:xfrm>
            <a:off x="1390255" y="129705"/>
            <a:ext cx="9187129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PARES: </a:t>
            </a:r>
            <a:r>
              <a:rPr lang="sr-Latn-R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	</a:t>
            </a:r>
            <a:r>
              <a:rPr lang="sr-Latn-RS" sz="2000" b="1" dirty="0">
                <a:solidFill>
                  <a:schemeClr val="bg1"/>
                </a:solidFill>
                <a:latin typeface="Titillium semibold"/>
                <a:cs typeface="Titillium semibold"/>
              </a:rPr>
              <a:t> </a:t>
            </a:r>
            <a:r>
              <a:rPr lang="sr-Latn-RS" b="1" dirty="0">
                <a:solidFill>
                  <a:schemeClr val="bg1"/>
                </a:solidFill>
                <a:latin typeface="Titillium semibold"/>
                <a:cs typeface="Titillium semibold"/>
              </a:rPr>
              <a:t>YOUTH SERVICE PACKAGE - </a:t>
            </a:r>
            <a:r>
              <a:rPr lang="sr-Latn-RS" b="1" dirty="0">
                <a:solidFill>
                  <a:schemeClr val="bg1"/>
                </a:solidFill>
                <a:latin typeface="Titillium semibold"/>
              </a:rPr>
              <a:t>EXPERIENCE OF NES</a:t>
            </a:r>
            <a:endParaRPr lang="en-US" b="1" dirty="0">
              <a:solidFill>
                <a:prstClr val="white"/>
              </a:solidFill>
              <a:latin typeface="Titillium semibold"/>
              <a:cs typeface="Titillium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1593701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/>
          <p:cNvCxnSpPr/>
          <p:nvPr/>
        </p:nvCxnSpPr>
        <p:spPr>
          <a:xfrm>
            <a:off x="2056780" y="2056780"/>
            <a:ext cx="8090830" cy="0"/>
          </a:xfrm>
          <a:prstGeom prst="line">
            <a:avLst/>
          </a:prstGeom>
          <a:ln w="9525" cmpd="sng">
            <a:solidFill>
              <a:srgbClr val="FFFFFF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2056780" y="3676278"/>
            <a:ext cx="8090830" cy="0"/>
          </a:xfrm>
          <a:prstGeom prst="line">
            <a:avLst/>
          </a:prstGeom>
          <a:ln w="9525" cmpd="sng">
            <a:solidFill>
              <a:srgbClr val="FFFFFF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ttangolo 8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056780" y="5472082"/>
            <a:ext cx="5790082" cy="13859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8567793" y="5378584"/>
            <a:ext cx="1674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prstClr val="white"/>
                </a:solidFill>
                <a:latin typeface="Titillium light"/>
                <a:cs typeface="Titillium light"/>
              </a:rPr>
              <a:t>Rome, 13/05/2016</a:t>
            </a:r>
          </a:p>
        </p:txBody>
      </p:sp>
      <p:pic>
        <p:nvPicPr>
          <p:cNvPr id="15" name="Immagine 14" descr="ppt_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259" y="-113613"/>
            <a:ext cx="5876740" cy="6757641"/>
          </a:xfrm>
          <a:prstGeom prst="rect">
            <a:avLst/>
          </a:prstGeom>
        </p:spPr>
      </p:pic>
      <p:pic>
        <p:nvPicPr>
          <p:cNvPr id="2" name="Immagine 1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730" y="5658451"/>
            <a:ext cx="5443728" cy="89611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46313" y="4184480"/>
            <a:ext cx="7772400" cy="971683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dirty="0" smtClean="0">
                <a:solidFill>
                  <a:schemeClr val="bg1"/>
                </a:solidFill>
                <a:latin typeface="Titillium semibold"/>
                <a:cs typeface="Titillium semibold"/>
                <a:hlinkClick r:id="rId4"/>
              </a:rPr>
              <a:t>WWW.NSZ.GOV.RS</a:t>
            </a:r>
            <a:r>
              <a:rPr lang="sr-Latn-RS" dirty="0">
                <a:solidFill>
                  <a:schemeClr val="bg1"/>
                </a:solidFill>
                <a:latin typeface="Titillium semibold"/>
                <a:cs typeface="Titillium semibold"/>
              </a:rPr>
              <a:t> </a:t>
            </a:r>
            <a:br>
              <a:rPr lang="sr-Latn-RS" dirty="0">
                <a:solidFill>
                  <a:schemeClr val="bg1"/>
                </a:solidFill>
                <a:latin typeface="Titillium semibold"/>
                <a:cs typeface="Titillium semibold"/>
              </a:rPr>
            </a:br>
            <a:endParaRPr lang="sr-Latn-RS" dirty="0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312216" y="2156620"/>
            <a:ext cx="7772400" cy="1500187"/>
          </a:xfrm>
        </p:spPr>
        <p:txBody>
          <a:bodyPr/>
          <a:lstStyle/>
          <a:p>
            <a:pPr algn="ctr"/>
            <a:r>
              <a:rPr lang="sr-Latn-RS" sz="3200" b="1" dirty="0">
                <a:solidFill>
                  <a:prstClr val="white"/>
                </a:solidFill>
                <a:latin typeface="Titillium semibold"/>
                <a:cs typeface="Titillium semibold"/>
              </a:rPr>
              <a:t>THANK YOU FOR YOUR ATTENTION!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22730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390254" y="129705"/>
            <a:ext cx="9154178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sz="2400" b="1" dirty="0">
                <a:solidFill>
                  <a:schemeClr val="bg1"/>
                </a:solidFill>
                <a:latin typeface="Titillium semibold"/>
                <a:cs typeface="Titillium semibold"/>
              </a:rPr>
              <a:t>PARES: </a:t>
            </a:r>
            <a:r>
              <a:rPr lang="sr-Latn-RS" sz="2400" b="1" dirty="0">
                <a:solidFill>
                  <a:schemeClr val="bg1"/>
                </a:solidFill>
                <a:latin typeface="Titillium semibold"/>
                <a:cs typeface="Titillium semibold"/>
              </a:rPr>
              <a:t>           YOUTH SERVICE PACKAGE</a:t>
            </a:r>
            <a:r>
              <a:rPr lang="sr-Latn-RS" sz="2400" b="1" dirty="0">
                <a:solidFill>
                  <a:schemeClr val="bg1"/>
                </a:solidFill>
                <a:latin typeface="Titillium semibold"/>
              </a:rPr>
              <a:t/>
            </a:r>
            <a:br>
              <a:rPr lang="sr-Latn-RS" sz="2400" b="1" dirty="0">
                <a:solidFill>
                  <a:schemeClr val="bg1"/>
                </a:solidFill>
                <a:latin typeface="Titillium semibold"/>
              </a:rPr>
            </a:br>
            <a:r>
              <a:rPr lang="sr-Latn-RS" sz="2400" b="1" dirty="0">
                <a:solidFill>
                  <a:schemeClr val="bg1"/>
                </a:solidFill>
                <a:latin typeface="Titillium semibold"/>
              </a:rPr>
              <a:t>			   			EXPERIENCE OF NES		  </a:t>
            </a:r>
            <a:endParaRPr lang="en-US" sz="2400" b="1" dirty="0">
              <a:solidFill>
                <a:schemeClr val="bg1"/>
              </a:solidFill>
              <a:latin typeface="Titillium semibold"/>
              <a:cs typeface="Titillium semibold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b="1" u="sng" dirty="0" smtClean="0">
                <a:latin typeface="Titillium semibold"/>
              </a:rPr>
              <a:t>YOUTH IN SERBIA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tillium semibold"/>
              </a:rPr>
              <a:t> DEFINITION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tillium semibold"/>
              </a:rPr>
              <a:t> </a:t>
            </a:r>
            <a:r>
              <a:rPr lang="sr-Latn-RS" dirty="0" smtClean="0">
                <a:latin typeface="Titillium semibold"/>
              </a:rPr>
              <a:t>CHARACTERISTICS</a:t>
            </a:r>
            <a:endParaRPr lang="en-US" dirty="0" smtClean="0">
              <a:latin typeface="Titillium semibold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tillium semibold"/>
              </a:rPr>
              <a:t> </a:t>
            </a:r>
            <a:r>
              <a:rPr lang="sr-Latn-RS" dirty="0" smtClean="0">
                <a:latin typeface="Titillium semibold"/>
              </a:rPr>
              <a:t>LABOUR MARKET</a:t>
            </a:r>
            <a:r>
              <a:rPr lang="en-US" dirty="0" smtClean="0">
                <a:latin typeface="Titillium semibold"/>
              </a:rPr>
              <a:t> </a:t>
            </a:r>
          </a:p>
          <a:p>
            <a:pPr marL="0" indent="0">
              <a:buNone/>
            </a:pPr>
            <a:endParaRPr lang="en-US" dirty="0" smtClean="0">
              <a:latin typeface="Titillium semibold"/>
            </a:endParaRPr>
          </a:p>
          <a:p>
            <a:pPr>
              <a:buFont typeface="Wingdings" pitchFamily="2" charset="2"/>
              <a:buChar char="v"/>
            </a:pPr>
            <a:r>
              <a:rPr lang="sr-Latn-RS" b="1" u="sng" dirty="0" smtClean="0">
                <a:latin typeface="Titillium semibold"/>
              </a:rPr>
              <a:t>EMPLOYMENT</a:t>
            </a:r>
            <a:endParaRPr lang="en-US" b="1" u="sng" dirty="0" smtClean="0">
              <a:latin typeface="Titillium semibold"/>
            </a:endParaRPr>
          </a:p>
          <a:p>
            <a:pPr>
              <a:buFont typeface="Wingdings" pitchFamily="2" charset="2"/>
              <a:buChar char="q"/>
            </a:pPr>
            <a:r>
              <a:rPr lang="sr-Latn-RS" dirty="0" smtClean="0">
                <a:latin typeface="Titillium semibold"/>
              </a:rPr>
              <a:t>FIELDS OF ECONOMIC ACTIVITY</a:t>
            </a:r>
            <a:endParaRPr lang="en-US" dirty="0" smtClean="0">
              <a:latin typeface="Titillium semibold"/>
            </a:endParaRPr>
          </a:p>
          <a:p>
            <a:pPr>
              <a:buFont typeface="Wingdings" pitchFamily="2" charset="2"/>
              <a:buChar char="q"/>
            </a:pPr>
            <a:r>
              <a:rPr lang="sr-Latn-RS" dirty="0" smtClean="0">
                <a:latin typeface="Titillium semibold"/>
              </a:rPr>
              <a:t>EDUCATION PROFILES</a:t>
            </a:r>
            <a:endParaRPr lang="en-US" dirty="0" smtClean="0">
              <a:latin typeface="Titillium semibold"/>
            </a:endParaRPr>
          </a:p>
          <a:p>
            <a:pPr marL="0" indent="0">
              <a:buNone/>
            </a:pPr>
            <a:endParaRPr lang="en-US" dirty="0" smtClean="0">
              <a:latin typeface="Titillium semibold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tillium semibold"/>
              </a:rPr>
              <a:t> </a:t>
            </a:r>
            <a:r>
              <a:rPr lang="sr-Latn-RS" b="1" u="sng" dirty="0" smtClean="0">
                <a:latin typeface="Titillium semibold"/>
              </a:rPr>
              <a:t>UNEMPLOYED YOUTH</a:t>
            </a:r>
            <a:endParaRPr lang="en-US" b="1" u="sng" dirty="0" smtClean="0">
              <a:latin typeface="Titillium semibold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tillium semibold"/>
              </a:rPr>
              <a:t> STRU</a:t>
            </a:r>
            <a:r>
              <a:rPr lang="sr-Latn-RS" dirty="0" smtClean="0">
                <a:latin typeface="Titillium semibold"/>
              </a:rPr>
              <a:t>CTURE</a:t>
            </a:r>
            <a:endParaRPr lang="en-US" dirty="0" smtClean="0">
              <a:latin typeface="Titillium semibold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tillium semibold"/>
              </a:rPr>
              <a:t> </a:t>
            </a:r>
            <a:r>
              <a:rPr lang="sr-Latn-RS" dirty="0" smtClean="0">
                <a:latin typeface="Titillium semibold"/>
              </a:rPr>
              <a:t>LEGAL AND STRATEGIC BASIS FOR ADDRESSING UNEMPLOYMENT</a:t>
            </a:r>
            <a:endParaRPr lang="en-US" dirty="0" smtClean="0">
              <a:latin typeface="Titillium semibold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tillium semibold"/>
              </a:rPr>
              <a:t> </a:t>
            </a:r>
            <a:r>
              <a:rPr lang="sr-Latn-RS" dirty="0" smtClean="0">
                <a:latin typeface="Titillium semibold"/>
              </a:rPr>
              <a:t>SERVICE PACKAGE</a:t>
            </a:r>
            <a:endParaRPr lang="en-US" dirty="0" smtClean="0">
              <a:latin typeface="Titillium semibold"/>
            </a:endParaRPr>
          </a:p>
          <a:p>
            <a:pPr marL="0" indent="0">
              <a:buNone/>
            </a:pPr>
            <a:endParaRPr lang="en-US" dirty="0" smtClean="0">
              <a:latin typeface="Titillium semibold"/>
            </a:endParaRPr>
          </a:p>
          <a:p>
            <a:pPr>
              <a:buFont typeface="Wingdings" pitchFamily="2" charset="2"/>
              <a:buChar char="v"/>
            </a:pPr>
            <a:r>
              <a:rPr lang="sr-Latn-RS" b="1" u="sng" dirty="0" smtClean="0">
                <a:latin typeface="Titillium semibold"/>
              </a:rPr>
              <a:t>ACTIVE EMPLOYMENT POLICY PROGRAMMES AND MEASURES</a:t>
            </a:r>
            <a:endParaRPr lang="en-US" dirty="0" smtClean="0">
              <a:latin typeface="Titillium semibold"/>
            </a:endParaRPr>
          </a:p>
          <a:p>
            <a:pPr>
              <a:buFont typeface="Wingdings" pitchFamily="2" charset="2"/>
              <a:buChar char="q"/>
            </a:pPr>
            <a:r>
              <a:rPr lang="sr-Latn-RS" dirty="0" smtClean="0">
                <a:latin typeface="Titillium semibold"/>
              </a:rPr>
              <a:t>PREPARATION FOR EMPLOYMENT</a:t>
            </a:r>
            <a:endParaRPr lang="en-US" dirty="0" smtClean="0">
              <a:latin typeface="Titillium semibold"/>
            </a:endParaRPr>
          </a:p>
          <a:p>
            <a:pPr>
              <a:buFont typeface="Wingdings" pitchFamily="2" charset="2"/>
              <a:buChar char="q"/>
            </a:pPr>
            <a:r>
              <a:rPr lang="sr-Latn-RS" dirty="0" smtClean="0">
                <a:latin typeface="Titillium semibold"/>
              </a:rPr>
              <a:t>EMPLOYMENT INCENTIVES</a:t>
            </a:r>
            <a:endParaRPr lang="en-US" dirty="0" smtClean="0">
              <a:latin typeface="Titillium semibold"/>
            </a:endParaRPr>
          </a:p>
          <a:p>
            <a:pPr>
              <a:buFont typeface="Wingdings" pitchFamily="2" charset="2"/>
              <a:buChar char="q"/>
            </a:pPr>
            <a:r>
              <a:rPr lang="sr-Latn-RS" dirty="0" smtClean="0">
                <a:latin typeface="Titillium semibold"/>
              </a:rPr>
              <a:t>COMMUNITY-BENEFICIAL WORK</a:t>
            </a:r>
            <a:endParaRPr lang="en-US" dirty="0" smtClean="0">
              <a:latin typeface="Titillium semibold"/>
            </a:endParaRPr>
          </a:p>
          <a:p>
            <a:pPr>
              <a:buFont typeface="Wingdings" pitchFamily="2" charset="2"/>
              <a:buChar char="q"/>
            </a:pPr>
            <a:r>
              <a:rPr lang="sr-Latn-RS" dirty="0" smtClean="0">
                <a:latin typeface="Titillium semibold"/>
              </a:rPr>
              <a:t>YOUTH PARTICIPATION IN PROGRAMMES AND MEASURES</a:t>
            </a:r>
            <a:endParaRPr lang="en-US" dirty="0">
              <a:latin typeface="Titillium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3337724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390255" y="129705"/>
            <a:ext cx="9187129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PARES: </a:t>
            </a:r>
            <a:r>
              <a:rPr lang="sr-Latn-R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	</a:t>
            </a:r>
            <a:r>
              <a:rPr lang="sr-Latn-RS" sz="2000" b="1" dirty="0">
                <a:solidFill>
                  <a:schemeClr val="bg1"/>
                </a:solidFill>
                <a:latin typeface="Titillium semibold"/>
                <a:cs typeface="Titillium semibold"/>
              </a:rPr>
              <a:t> </a:t>
            </a:r>
            <a:r>
              <a:rPr lang="sr-Latn-RS" sz="1600" b="1" dirty="0">
                <a:solidFill>
                  <a:schemeClr val="bg1"/>
                </a:solidFill>
                <a:latin typeface="Titillium semibold"/>
                <a:cs typeface="Titillium semibold"/>
              </a:rPr>
              <a:t>YOUTH SERVICE </a:t>
            </a:r>
            <a:r>
              <a:rPr lang="sr-Latn-RS" sz="1600" b="1" dirty="0">
                <a:solidFill>
                  <a:schemeClr val="bg1"/>
                </a:solidFill>
                <a:latin typeface="Titillium semibold"/>
                <a:cs typeface="Titillium semibold"/>
              </a:rPr>
              <a:t>PACKAGE - </a:t>
            </a:r>
            <a:r>
              <a:rPr lang="sr-Latn-RS" sz="1600" b="1" dirty="0">
                <a:solidFill>
                  <a:schemeClr val="bg1"/>
                </a:solidFill>
                <a:latin typeface="Titillium semibold"/>
              </a:rPr>
              <a:t>EXPERIENCE </a:t>
            </a:r>
            <a:r>
              <a:rPr lang="sr-Latn-RS" sz="1600" b="1" dirty="0">
                <a:solidFill>
                  <a:schemeClr val="bg1"/>
                </a:solidFill>
                <a:latin typeface="Titillium semibold"/>
              </a:rPr>
              <a:t>OF NES</a:t>
            </a:r>
            <a:endParaRPr lang="en-US" sz="1600" b="1" dirty="0">
              <a:solidFill>
                <a:prstClr val="white"/>
              </a:solidFill>
              <a:latin typeface="Titillium semibold"/>
              <a:cs typeface="Titillium semibold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81200" y="660583"/>
            <a:ext cx="8229600" cy="691978"/>
          </a:xfrm>
        </p:spPr>
        <p:txBody>
          <a:bodyPr>
            <a:normAutofit/>
          </a:bodyPr>
          <a:lstStyle/>
          <a:p>
            <a:r>
              <a:rPr lang="sr-Latn-RS" sz="3200" b="1" dirty="0">
                <a:solidFill>
                  <a:prstClr val="white"/>
                </a:solidFill>
                <a:latin typeface="Titillium semibold"/>
                <a:cs typeface="Titillium semibold"/>
              </a:rPr>
              <a:t>YOUTH IN SERBIA</a:t>
            </a:r>
            <a:r>
              <a:rPr lang="en-US" sz="3200" b="1" dirty="0">
                <a:solidFill>
                  <a:prstClr val="white"/>
                </a:solidFill>
                <a:latin typeface="Titillium semibold"/>
                <a:cs typeface="Titillium semibold"/>
              </a:rPr>
              <a:t> </a:t>
            </a:r>
            <a:r>
              <a:rPr lang="en-US" sz="3200" b="1" dirty="0">
                <a:solidFill>
                  <a:prstClr val="white"/>
                </a:solidFill>
                <a:latin typeface="Titillium semibold"/>
                <a:cs typeface="Titillium semibold"/>
              </a:rPr>
              <a:t>- </a:t>
            </a:r>
            <a:r>
              <a:rPr lang="sr-Latn-RS" sz="3200" b="1" dirty="0">
                <a:solidFill>
                  <a:prstClr val="white"/>
                </a:solidFill>
                <a:latin typeface="Titillium semibold"/>
                <a:cs typeface="Titillium semibold"/>
              </a:rPr>
              <a:t>DEFINITION</a:t>
            </a:r>
            <a:endParaRPr lang="sr-Latn-R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b="1" dirty="0" smtClean="0">
                <a:latin typeface="Titillium semibold"/>
              </a:rPr>
              <a:t>Law on Youth </a:t>
            </a:r>
            <a:r>
              <a:rPr lang="sr-Latn-RS" b="1" dirty="0">
                <a:latin typeface="Titillium semibold"/>
              </a:rPr>
              <a:t>(2011) </a:t>
            </a:r>
          </a:p>
          <a:p>
            <a:pPr marL="0" indent="0">
              <a:buNone/>
            </a:pPr>
            <a:r>
              <a:rPr lang="sr-Latn-RS" dirty="0">
                <a:latin typeface="Titillium semibold"/>
              </a:rPr>
              <a:t>– </a:t>
            </a:r>
            <a:r>
              <a:rPr lang="sr-Latn-RS" dirty="0" smtClean="0">
                <a:latin typeface="Titillium semibold"/>
              </a:rPr>
              <a:t>persons aged 15-30</a:t>
            </a:r>
            <a:endParaRPr lang="sr-Latn-RS" dirty="0">
              <a:latin typeface="Titillium semibold"/>
            </a:endParaRPr>
          </a:p>
          <a:p>
            <a:pPr marL="0" indent="0">
              <a:buNone/>
            </a:pPr>
            <a:endParaRPr lang="sr-Latn-RS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Flexible approach to youth definition</a:t>
            </a:r>
          </a:p>
          <a:p>
            <a:pPr>
              <a:buFontTx/>
              <a:buChar char="-"/>
            </a:pPr>
            <a:r>
              <a:rPr lang="sr-Latn-RS" dirty="0" smtClean="0">
                <a:latin typeface="Titillium semibold"/>
              </a:rPr>
              <a:t>poverty </a:t>
            </a:r>
          </a:p>
          <a:p>
            <a:pPr>
              <a:buFontTx/>
              <a:buChar char="-"/>
            </a:pPr>
            <a:r>
              <a:rPr lang="sr-Latn-RS" dirty="0">
                <a:latin typeface="Titillium semibold"/>
              </a:rPr>
              <a:t>l</a:t>
            </a:r>
            <a:r>
              <a:rPr lang="sr-Latn-RS" dirty="0" smtClean="0">
                <a:latin typeface="Titillium semibold"/>
              </a:rPr>
              <a:t>ow youth employment rate</a:t>
            </a:r>
            <a:endParaRPr lang="sr-Latn-RS" dirty="0">
              <a:latin typeface="Titillium semibold"/>
            </a:endParaRPr>
          </a:p>
          <a:p>
            <a:pPr>
              <a:buFontTx/>
              <a:buChar char="-"/>
            </a:pPr>
            <a:r>
              <a:rPr lang="sr-Latn-RS" dirty="0">
                <a:latin typeface="Titillium semibold"/>
              </a:rPr>
              <a:t>c</a:t>
            </a:r>
            <a:r>
              <a:rPr lang="sr-Latn-RS" dirty="0" smtClean="0">
                <a:latin typeface="Titillium semibold"/>
              </a:rPr>
              <a:t>hallenges of transition towards adult age</a:t>
            </a:r>
            <a:endParaRPr lang="en-GB" dirty="0">
              <a:latin typeface="Titillium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2405497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69986" y="668822"/>
            <a:ext cx="8229600" cy="716691"/>
          </a:xfrm>
        </p:spPr>
        <p:txBody>
          <a:bodyPr>
            <a:normAutofit/>
          </a:bodyPr>
          <a:lstStyle/>
          <a:p>
            <a:r>
              <a:rPr lang="sr-Latn-RS" sz="3200" b="1" dirty="0">
                <a:solidFill>
                  <a:prstClr val="white"/>
                </a:solidFill>
                <a:latin typeface="Titillium semibold"/>
                <a:cs typeface="Titillium semibold"/>
              </a:rPr>
              <a:t>YOUTH IN SERBIA - CHARACTERISTICS</a:t>
            </a:r>
            <a:endParaRPr lang="sr-Latn-R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sr-Latn-RS" b="1" dirty="0" smtClean="0">
                <a:latin typeface="Titillium semibold"/>
              </a:rPr>
              <a:t>LACK OF WORK EXPERIENCE</a:t>
            </a:r>
            <a:endParaRPr lang="sr-Latn-RS" b="1" dirty="0">
              <a:latin typeface="Titillium semibold"/>
            </a:endParaRPr>
          </a:p>
          <a:p>
            <a:pPr>
              <a:lnSpc>
                <a:spcPct val="170000"/>
              </a:lnSpc>
            </a:pPr>
            <a:r>
              <a:rPr lang="sr-Latn-RS" b="1" dirty="0" smtClean="0">
                <a:latin typeface="Titillium semibold"/>
              </a:rPr>
              <a:t>DIFFICULTIES IN ENTERING THE WORLD OF LABOUR</a:t>
            </a:r>
            <a:endParaRPr lang="sr-Latn-RS" b="1" dirty="0">
              <a:latin typeface="Titillium semibold"/>
            </a:endParaRPr>
          </a:p>
          <a:p>
            <a:pPr>
              <a:lnSpc>
                <a:spcPct val="170000"/>
              </a:lnSpc>
            </a:pPr>
            <a:r>
              <a:rPr lang="sr-Latn-RS" b="1" dirty="0" smtClean="0">
                <a:latin typeface="Titillium semibold"/>
              </a:rPr>
              <a:t>DIFFICULTIES IN RETAINING THE JOB</a:t>
            </a:r>
            <a:endParaRPr lang="en-GB" b="1" dirty="0">
              <a:latin typeface="Titillium semibold"/>
            </a:endParaRPr>
          </a:p>
          <a:p>
            <a:pPr>
              <a:lnSpc>
                <a:spcPct val="170000"/>
              </a:lnSpc>
            </a:pPr>
            <a:r>
              <a:rPr lang="sr-Latn-RS" b="1" dirty="0" smtClean="0">
                <a:latin typeface="Titillium semibold"/>
              </a:rPr>
              <a:t>UNFAVOURABLE QUALIFICATION STRUCTURE OF UNEMPLOYED YOUTH</a:t>
            </a:r>
          </a:p>
          <a:p>
            <a:pPr>
              <a:lnSpc>
                <a:spcPct val="170000"/>
              </a:lnSpc>
            </a:pPr>
            <a:r>
              <a:rPr lang="sr-Latn-RS" b="1" dirty="0" smtClean="0">
                <a:latin typeface="Titillium semibold"/>
              </a:rPr>
              <a:t>LACK OF KNOWLEDGE AND SKILLS</a:t>
            </a:r>
          </a:p>
          <a:p>
            <a:pPr>
              <a:lnSpc>
                <a:spcPct val="170000"/>
              </a:lnSpc>
            </a:pPr>
            <a:r>
              <a:rPr lang="sr-Latn-RS" b="1" dirty="0" smtClean="0">
                <a:latin typeface="Titillium semibold"/>
              </a:rPr>
              <a:t>INSUFFICIENT ACTIVITY</a:t>
            </a:r>
            <a:endParaRPr lang="sr-Latn-RS" b="1" dirty="0">
              <a:latin typeface="Titillium semibold"/>
            </a:endParaRPr>
          </a:p>
          <a:p>
            <a:pPr>
              <a:lnSpc>
                <a:spcPct val="170000"/>
              </a:lnSpc>
            </a:pPr>
            <a:r>
              <a:rPr lang="sr-Latn-RS" b="1" dirty="0" smtClean="0">
                <a:latin typeface="Titillium semibold"/>
              </a:rPr>
              <a:t>LOW MOBILITY</a:t>
            </a:r>
            <a:endParaRPr lang="sr-Latn-RS" b="1" dirty="0">
              <a:latin typeface="Titillium semibold"/>
            </a:endParaRPr>
          </a:p>
          <a:p>
            <a:pPr>
              <a:lnSpc>
                <a:spcPct val="170000"/>
              </a:lnSpc>
            </a:pPr>
            <a:r>
              <a:rPr lang="sr-Latn-RS" b="1" dirty="0" smtClean="0">
                <a:latin typeface="Titillium semibold"/>
              </a:rPr>
              <a:t>INCREASED RISK OF POVERTY</a:t>
            </a:r>
            <a:endParaRPr lang="sr-Latn-RS" b="1" dirty="0">
              <a:latin typeface="Titillium semibold"/>
            </a:endParaRPr>
          </a:p>
        </p:txBody>
      </p:sp>
      <p:sp>
        <p:nvSpPr>
          <p:cNvPr id="12" name="CasellaDiTesto 7"/>
          <p:cNvSpPr txBox="1"/>
          <p:nvPr/>
        </p:nvSpPr>
        <p:spPr>
          <a:xfrm>
            <a:off x="1390255" y="129705"/>
            <a:ext cx="9187129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PARES: </a:t>
            </a:r>
            <a:r>
              <a:rPr lang="sr-Latn-R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	</a:t>
            </a:r>
            <a:r>
              <a:rPr lang="sr-Latn-RS" sz="2000" b="1" dirty="0">
                <a:solidFill>
                  <a:schemeClr val="bg1"/>
                </a:solidFill>
                <a:latin typeface="Titillium semibold"/>
                <a:cs typeface="Titillium semibold"/>
              </a:rPr>
              <a:t> </a:t>
            </a:r>
            <a:r>
              <a:rPr lang="sr-Latn-RS" b="1" dirty="0">
                <a:solidFill>
                  <a:schemeClr val="bg1"/>
                </a:solidFill>
                <a:latin typeface="Titillium semibold"/>
                <a:cs typeface="Titillium semibold"/>
              </a:rPr>
              <a:t>YOUTH SERVICE PACKAGE - </a:t>
            </a:r>
            <a:r>
              <a:rPr lang="sr-Latn-RS" b="1" dirty="0">
                <a:solidFill>
                  <a:schemeClr val="bg1"/>
                </a:solidFill>
                <a:latin typeface="Titillium semibold"/>
              </a:rPr>
              <a:t>EXPERIENCE OF NES</a:t>
            </a:r>
            <a:endParaRPr lang="en-US" b="1" dirty="0">
              <a:solidFill>
                <a:prstClr val="white"/>
              </a:solidFill>
              <a:latin typeface="Titillium semibold"/>
              <a:cs typeface="Titillium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561977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765061"/>
            <a:ext cx="8229600" cy="668323"/>
          </a:xfrm>
        </p:spPr>
        <p:txBody>
          <a:bodyPr>
            <a:normAutofit/>
          </a:bodyPr>
          <a:lstStyle/>
          <a:p>
            <a:r>
              <a:rPr lang="pl-PL" sz="3200" b="1" dirty="0">
                <a:solidFill>
                  <a:prstClr val="white"/>
                </a:solidFill>
                <a:latin typeface="Titillium semibold"/>
                <a:cs typeface="Titillium semibold"/>
              </a:rPr>
              <a:t>YOUTH IN SERBIA - LABOUR MARKET</a:t>
            </a:r>
            <a:endParaRPr lang="sr-Latn-R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RS" b="1" dirty="0" smtClean="0">
                <a:latin typeface="Titillium semibold"/>
              </a:rPr>
              <a:t>YOUTH POPULATION: 1,322,021 (2011 Census)</a:t>
            </a:r>
            <a:endParaRPr lang="sr-Latn-RS" b="1" dirty="0">
              <a:latin typeface="Titillium semibold"/>
            </a:endParaRPr>
          </a:p>
          <a:p>
            <a:pPr marL="0" indent="0">
              <a:buNone/>
            </a:pPr>
            <a:endParaRPr lang="sr-Latn-RS" b="1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NUMBER OF UNEMPLOYED YOUTH: 182,487 </a:t>
            </a:r>
            <a:r>
              <a:rPr lang="sr-Latn-RS" b="1" dirty="0">
                <a:latin typeface="Titillium semibold"/>
              </a:rPr>
              <a:t>(</a:t>
            </a:r>
            <a:r>
              <a:rPr lang="sr-Latn-RS" b="1" dirty="0" smtClean="0">
                <a:latin typeface="Titillium semibold"/>
              </a:rPr>
              <a:t>24.8</a:t>
            </a:r>
            <a:r>
              <a:rPr lang="sr-Latn-RS" b="1" dirty="0">
                <a:latin typeface="Titillium semibold"/>
              </a:rPr>
              <a:t>%) </a:t>
            </a:r>
            <a:r>
              <a:rPr lang="sr-Latn-RS" b="1" dirty="0" smtClean="0">
                <a:latin typeface="Titillium semibold"/>
              </a:rPr>
              <a:t>(NES REGISTER)</a:t>
            </a:r>
            <a:endParaRPr lang="sr-Latn-RS" b="1" dirty="0">
              <a:latin typeface="Titillium semibold"/>
            </a:endParaRPr>
          </a:p>
          <a:p>
            <a:pPr marL="0" indent="0">
              <a:buNone/>
            </a:pPr>
            <a:endParaRPr lang="sr-Latn-RS" b="1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YOUNG FIRST-TIME JOBSEEKERS: </a:t>
            </a:r>
            <a:r>
              <a:rPr lang="en-US" b="1" dirty="0" smtClean="0">
                <a:latin typeface="Titillium semibold"/>
              </a:rPr>
              <a:t>113</a:t>
            </a:r>
            <a:r>
              <a:rPr lang="sr-Latn-RS" b="1" dirty="0" smtClean="0">
                <a:latin typeface="Titillium semibold"/>
              </a:rPr>
              <a:t>,</a:t>
            </a:r>
            <a:r>
              <a:rPr lang="en-US" b="1" dirty="0" smtClean="0">
                <a:latin typeface="Titillium semibold"/>
              </a:rPr>
              <a:t>295</a:t>
            </a:r>
            <a:r>
              <a:rPr lang="en-US" dirty="0" smtClean="0">
                <a:latin typeface="Titillium semibold"/>
              </a:rPr>
              <a:t> </a:t>
            </a:r>
            <a:r>
              <a:rPr lang="sr-Latn-RS" b="1" dirty="0" smtClean="0">
                <a:solidFill>
                  <a:srgbClr val="C00000"/>
                </a:solidFill>
                <a:latin typeface="Titillium semibold"/>
              </a:rPr>
              <a:t> </a:t>
            </a:r>
            <a:r>
              <a:rPr lang="sr-Latn-RS" b="1" dirty="0">
                <a:latin typeface="Titillium semibold"/>
              </a:rPr>
              <a:t>(</a:t>
            </a:r>
            <a:r>
              <a:rPr lang="en-US" b="1" dirty="0" smtClean="0">
                <a:latin typeface="Titillium semibold"/>
              </a:rPr>
              <a:t>62</a:t>
            </a:r>
            <a:r>
              <a:rPr lang="sr-Latn-RS" b="1" dirty="0" smtClean="0">
                <a:latin typeface="Titillium semibold"/>
              </a:rPr>
              <a:t>.</a:t>
            </a:r>
            <a:r>
              <a:rPr lang="en-US" b="1" dirty="0" smtClean="0">
                <a:latin typeface="Titillium semibold"/>
              </a:rPr>
              <a:t>08</a:t>
            </a:r>
            <a:r>
              <a:rPr lang="en-US" b="1" dirty="0">
                <a:latin typeface="Titillium semibold"/>
              </a:rPr>
              <a:t>%</a:t>
            </a:r>
            <a:r>
              <a:rPr lang="en-US" dirty="0">
                <a:latin typeface="Titillium semibold"/>
              </a:rPr>
              <a:t> </a:t>
            </a:r>
            <a:r>
              <a:rPr lang="sr-Latn-RS" b="1" dirty="0">
                <a:latin typeface="Titillium semibold"/>
              </a:rPr>
              <a:t>)</a:t>
            </a:r>
          </a:p>
          <a:p>
            <a:pPr marL="0" indent="0">
              <a:buNone/>
            </a:pPr>
            <a:endParaRPr lang="sr-Latn-RS" b="1" dirty="0">
              <a:solidFill>
                <a:srgbClr val="C00000"/>
              </a:solidFill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AVERAGE AGE (NES REGISTER): 24.1 YEARS</a:t>
            </a:r>
            <a:endParaRPr lang="sr-Latn-RS" b="1" dirty="0">
              <a:latin typeface="Titillium semibold"/>
            </a:endParaRPr>
          </a:p>
          <a:p>
            <a:pPr marL="0" indent="0">
              <a:buNone/>
            </a:pPr>
            <a:endParaRPr lang="sr-Latn-RS" b="1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PROPORTION OF YOUTH IN NES REGISTER HAS DECREASED BY 7.0% COMPARED TO 2015</a:t>
            </a:r>
            <a:endParaRPr lang="sr-Latn-RS" b="1" dirty="0">
              <a:latin typeface="Titillium semibold"/>
            </a:endParaRPr>
          </a:p>
          <a:p>
            <a:endParaRPr lang="sr-Latn-RS" b="1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AVERAGE DURATION OF JOB SEARCH – 2 YEARS</a:t>
            </a:r>
            <a:endParaRPr lang="sr-Latn-RS" b="1" dirty="0">
              <a:latin typeface="Titillium semibold"/>
            </a:endParaRPr>
          </a:p>
          <a:p>
            <a:endParaRPr lang="sr-Latn-RS" b="1" dirty="0">
              <a:solidFill>
                <a:srgbClr val="C00000"/>
              </a:solidFill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LONG-TERM UNEMPLOYMENT (DURATION OF UNEMPLOYMENT SPELL IS OVER 12 MONTHS): 50.9%</a:t>
            </a:r>
            <a:endParaRPr lang="sr-Latn-RS" b="1" dirty="0">
              <a:latin typeface="Titillium semibold"/>
            </a:endParaRPr>
          </a:p>
        </p:txBody>
      </p:sp>
      <p:sp>
        <p:nvSpPr>
          <p:cNvPr id="12" name="CasellaDiTesto 7"/>
          <p:cNvSpPr txBox="1"/>
          <p:nvPr/>
        </p:nvSpPr>
        <p:spPr>
          <a:xfrm>
            <a:off x="1390255" y="129705"/>
            <a:ext cx="9187129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PARES: </a:t>
            </a:r>
            <a:r>
              <a:rPr lang="sr-Latn-R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	</a:t>
            </a:r>
            <a:r>
              <a:rPr lang="sr-Latn-RS" sz="2000" b="1" dirty="0">
                <a:solidFill>
                  <a:schemeClr val="bg1"/>
                </a:solidFill>
                <a:latin typeface="Titillium semibold"/>
                <a:cs typeface="Titillium semibold"/>
              </a:rPr>
              <a:t> </a:t>
            </a:r>
            <a:r>
              <a:rPr lang="sr-Latn-RS" b="1" dirty="0">
                <a:solidFill>
                  <a:schemeClr val="bg1"/>
                </a:solidFill>
                <a:latin typeface="Titillium semibold"/>
                <a:cs typeface="Titillium semibold"/>
              </a:rPr>
              <a:t>YOUTH SERVICE PACKAGE - </a:t>
            </a:r>
            <a:r>
              <a:rPr lang="sr-Latn-RS" b="1" dirty="0">
                <a:solidFill>
                  <a:schemeClr val="bg1"/>
                </a:solidFill>
                <a:latin typeface="Titillium semibold"/>
              </a:rPr>
              <a:t>EXPERIENCE OF NES</a:t>
            </a:r>
            <a:endParaRPr lang="en-US" b="1" dirty="0">
              <a:solidFill>
                <a:prstClr val="white"/>
              </a:solidFill>
              <a:latin typeface="Titillium semibold"/>
              <a:cs typeface="Titillium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932143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42639"/>
            <a:ext cx="8229600" cy="770910"/>
          </a:xfrm>
        </p:spPr>
        <p:txBody>
          <a:bodyPr>
            <a:noAutofit/>
          </a:bodyPr>
          <a:lstStyle/>
          <a:p>
            <a:r>
              <a:rPr lang="sr-Latn-RS" sz="3200" b="1" dirty="0">
                <a:solidFill>
                  <a:prstClr val="white"/>
                </a:solidFill>
                <a:latin typeface="Titillium semibold"/>
                <a:cs typeface="Titillium semibold"/>
              </a:rPr>
              <a:t>YOUTH EMPLOYMENT</a:t>
            </a:r>
            <a:endParaRPr lang="sr-Latn-R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r-Latn-RS" b="1" dirty="0" smtClean="0">
                <a:latin typeface="Titillium semibold"/>
              </a:rPr>
              <a:t>2015</a:t>
            </a:r>
            <a:endParaRPr lang="sr-Latn-RS" b="1" dirty="0">
              <a:latin typeface="Titillium semibold"/>
            </a:endParaRPr>
          </a:p>
          <a:p>
            <a:pPr marL="0" indent="0">
              <a:buNone/>
            </a:pPr>
            <a:endParaRPr lang="sr-Latn-RS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457,575</a:t>
            </a:r>
            <a:r>
              <a:rPr lang="sr-Latn-RS" dirty="0" smtClean="0">
                <a:latin typeface="Titillium semibold"/>
              </a:rPr>
              <a:t> </a:t>
            </a:r>
            <a:r>
              <a:rPr lang="sr-Latn-RS" b="1" dirty="0" smtClean="0">
                <a:latin typeface="Titillium semibold"/>
              </a:rPr>
              <a:t>employment cases </a:t>
            </a:r>
            <a:r>
              <a:rPr lang="sr-Latn-RS" dirty="0">
                <a:latin typeface="Titillium semibold"/>
              </a:rPr>
              <a:t>(35% </a:t>
            </a:r>
            <a:r>
              <a:rPr lang="sr-Latn-RS" dirty="0" smtClean="0">
                <a:latin typeface="Titillium semibold"/>
              </a:rPr>
              <a:t>of the total employment)</a:t>
            </a:r>
            <a:endParaRPr lang="sr-Latn-RS" dirty="0">
              <a:latin typeface="Titillium semibold"/>
            </a:endParaRPr>
          </a:p>
          <a:p>
            <a:pPr marL="0" indent="0">
              <a:buNone/>
            </a:pPr>
            <a:endParaRPr lang="sr-Latn-RS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95,134 employment cases from NES Register </a:t>
            </a:r>
            <a:r>
              <a:rPr lang="sr-Latn-RS" dirty="0" smtClean="0">
                <a:latin typeface="Titillium semibold"/>
              </a:rPr>
              <a:t>(39</a:t>
            </a:r>
            <a:r>
              <a:rPr lang="sr-Latn-RS" dirty="0">
                <a:latin typeface="Titillium semibold"/>
              </a:rPr>
              <a:t>% of the total </a:t>
            </a:r>
            <a:r>
              <a:rPr lang="sr-Latn-RS" dirty="0" smtClean="0">
                <a:latin typeface="Titillium semibold"/>
              </a:rPr>
              <a:t>employment from NES Register)</a:t>
            </a:r>
            <a:endParaRPr lang="sr-Latn-RS" dirty="0">
              <a:latin typeface="Titillium semibold"/>
            </a:endParaRPr>
          </a:p>
          <a:p>
            <a:endParaRPr lang="sr-Latn-RS" dirty="0">
              <a:latin typeface="Titillium semibold"/>
            </a:endParaRPr>
          </a:p>
          <a:p>
            <a:r>
              <a:rPr lang="sr-Latn-RS" b="1" dirty="0">
                <a:latin typeface="Titillium semibold"/>
              </a:rPr>
              <a:t>25,573 employment cases </a:t>
            </a:r>
            <a:r>
              <a:rPr lang="sr-Latn-RS" b="1" dirty="0" smtClean="0">
                <a:latin typeface="Titillium semibold"/>
              </a:rPr>
              <a:t>through mediation of NES </a:t>
            </a:r>
            <a:r>
              <a:rPr lang="sr-Latn-RS" dirty="0" smtClean="0">
                <a:latin typeface="Titillium semibold"/>
              </a:rPr>
              <a:t>(40</a:t>
            </a:r>
            <a:r>
              <a:rPr lang="sr-Latn-RS" dirty="0">
                <a:latin typeface="Titillium semibold"/>
              </a:rPr>
              <a:t>% of the total employment </a:t>
            </a:r>
            <a:r>
              <a:rPr lang="sr-Latn-RS" dirty="0" smtClean="0">
                <a:latin typeface="Titillium semibold"/>
              </a:rPr>
              <a:t>through mediation of NES)</a:t>
            </a:r>
            <a:endParaRPr lang="sr-Latn-RS" dirty="0">
              <a:latin typeface="Titillium semibold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r-Latn-RS" b="1" dirty="0" smtClean="0">
                <a:latin typeface="Titillium semibold"/>
              </a:rPr>
              <a:t>January 1 – April 30, 2016</a:t>
            </a:r>
            <a:endParaRPr lang="sr-Latn-RS" b="1" dirty="0">
              <a:latin typeface="Titillium semibold"/>
            </a:endParaRPr>
          </a:p>
          <a:p>
            <a:endParaRPr lang="sr-Latn-RS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151,520</a:t>
            </a:r>
            <a:r>
              <a:rPr lang="sr-Latn-RS" dirty="0" smtClean="0">
                <a:latin typeface="Titillium semibold"/>
              </a:rPr>
              <a:t> </a:t>
            </a:r>
            <a:r>
              <a:rPr lang="sr-Latn-RS" b="1" dirty="0">
                <a:latin typeface="Titillium semibold"/>
              </a:rPr>
              <a:t>employment cases </a:t>
            </a:r>
            <a:r>
              <a:rPr lang="sr-Latn-RS" dirty="0">
                <a:latin typeface="Titillium semibold"/>
              </a:rPr>
              <a:t>(</a:t>
            </a:r>
            <a:r>
              <a:rPr lang="sr-Latn-RS" dirty="0" smtClean="0">
                <a:latin typeface="Titillium semibold"/>
              </a:rPr>
              <a:t>34.1</a:t>
            </a:r>
            <a:r>
              <a:rPr lang="sr-Latn-RS" dirty="0" smtClean="0">
                <a:solidFill>
                  <a:srgbClr val="C00000"/>
                </a:solidFill>
                <a:latin typeface="Titillium semibold"/>
              </a:rPr>
              <a:t> </a:t>
            </a:r>
            <a:r>
              <a:rPr lang="sr-Latn-RS" dirty="0">
                <a:latin typeface="Titillium semibold"/>
              </a:rPr>
              <a:t>% of the total employment)</a:t>
            </a:r>
          </a:p>
          <a:p>
            <a:pPr marL="0" indent="0">
              <a:buNone/>
            </a:pPr>
            <a:endParaRPr lang="sr-Latn-RS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31,896</a:t>
            </a:r>
            <a:r>
              <a:rPr lang="en-US" dirty="0" smtClean="0">
                <a:latin typeface="Titillium semibold"/>
              </a:rPr>
              <a:t> </a:t>
            </a:r>
            <a:r>
              <a:rPr lang="sr-Latn-RS" b="1" dirty="0">
                <a:latin typeface="Titillium semibold"/>
              </a:rPr>
              <a:t>employment cases from NES Register </a:t>
            </a:r>
            <a:r>
              <a:rPr lang="sr-Latn-RS" dirty="0">
                <a:latin typeface="Titillium semibold"/>
              </a:rPr>
              <a:t>(38% of the total employment from NES Register)</a:t>
            </a:r>
          </a:p>
          <a:p>
            <a:endParaRPr lang="sr-Latn-RS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9,541</a:t>
            </a:r>
            <a:r>
              <a:rPr lang="sr-Latn-RS" dirty="0" smtClean="0">
                <a:latin typeface="Titillium semibold"/>
              </a:rPr>
              <a:t> </a:t>
            </a:r>
            <a:r>
              <a:rPr lang="sr-Latn-RS" b="1" dirty="0">
                <a:latin typeface="Titillium semibold"/>
              </a:rPr>
              <a:t>employment cases through mediation of NES </a:t>
            </a:r>
            <a:r>
              <a:rPr lang="sr-Latn-RS" dirty="0">
                <a:latin typeface="Titillium semibold"/>
              </a:rPr>
              <a:t>(</a:t>
            </a:r>
            <a:r>
              <a:rPr lang="sr-Latn-RS" dirty="0" smtClean="0">
                <a:latin typeface="Titillium semibold"/>
              </a:rPr>
              <a:t>41.3</a:t>
            </a:r>
            <a:r>
              <a:rPr lang="sr-Latn-RS" dirty="0">
                <a:latin typeface="Titillium semibold"/>
              </a:rPr>
              <a:t>% of the total employment through mediation of NES)</a:t>
            </a:r>
          </a:p>
          <a:p>
            <a:endParaRPr lang="sr-Latn-RS" dirty="0"/>
          </a:p>
        </p:txBody>
      </p:sp>
      <p:sp>
        <p:nvSpPr>
          <p:cNvPr id="12" name="CasellaDiTesto 7"/>
          <p:cNvSpPr txBox="1"/>
          <p:nvPr/>
        </p:nvSpPr>
        <p:spPr>
          <a:xfrm>
            <a:off x="1390255" y="129705"/>
            <a:ext cx="9187129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PARES: </a:t>
            </a:r>
            <a:r>
              <a:rPr lang="sr-Latn-R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	</a:t>
            </a:r>
            <a:r>
              <a:rPr lang="sr-Latn-RS" sz="2000" b="1" dirty="0">
                <a:solidFill>
                  <a:schemeClr val="bg1"/>
                </a:solidFill>
                <a:latin typeface="Titillium semibold"/>
                <a:cs typeface="Titillium semibold"/>
              </a:rPr>
              <a:t> </a:t>
            </a:r>
            <a:r>
              <a:rPr lang="sr-Latn-RS" b="1" dirty="0">
                <a:solidFill>
                  <a:schemeClr val="bg1"/>
                </a:solidFill>
                <a:latin typeface="Titillium semibold"/>
                <a:cs typeface="Titillium semibold"/>
              </a:rPr>
              <a:t>YOUTH SERVICE PACKAGE - </a:t>
            </a:r>
            <a:r>
              <a:rPr lang="sr-Latn-RS" b="1" dirty="0">
                <a:solidFill>
                  <a:schemeClr val="bg1"/>
                </a:solidFill>
                <a:latin typeface="Titillium semibold"/>
              </a:rPr>
              <a:t>EXPERIENCE OF NES</a:t>
            </a:r>
            <a:endParaRPr lang="en-US" b="1" dirty="0">
              <a:solidFill>
                <a:prstClr val="white"/>
              </a:solidFill>
              <a:latin typeface="Titillium semibold"/>
              <a:cs typeface="Titillium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2962339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81200" y="613332"/>
            <a:ext cx="8229600" cy="700216"/>
          </a:xfrm>
        </p:spPr>
        <p:txBody>
          <a:bodyPr>
            <a:normAutofit fontScale="90000"/>
          </a:bodyPr>
          <a:lstStyle/>
          <a:p>
            <a:r>
              <a:rPr lang="sr-Latn-RS" sz="3600" b="1" dirty="0">
                <a:solidFill>
                  <a:prstClr val="white"/>
                </a:solidFill>
                <a:latin typeface="Titillium semibold"/>
                <a:cs typeface="Titillium semibold"/>
              </a:rPr>
              <a:t>EMPLOYMENT – FIELDS OF ECONOMIC ACTIVITY</a:t>
            </a:r>
            <a:endParaRPr lang="sr-Latn-R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sr-Latn-RS" dirty="0" smtClean="0">
                <a:latin typeface="Titillium semibold"/>
              </a:rPr>
              <a:t>2015</a:t>
            </a:r>
            <a:endParaRPr lang="sr-Latn-RS" dirty="0">
              <a:latin typeface="Titillium semibold"/>
            </a:endParaRPr>
          </a:p>
          <a:p>
            <a:pPr marL="0" indent="0">
              <a:buNone/>
            </a:pPr>
            <a:endParaRPr lang="sr-Latn-RS" dirty="0">
              <a:latin typeface="Titillium semibold"/>
            </a:endParaRPr>
          </a:p>
          <a:p>
            <a:pPr>
              <a:buFontTx/>
              <a:buChar char="-"/>
            </a:pPr>
            <a:r>
              <a:rPr lang="sr-Latn-RS" dirty="0" smtClean="0">
                <a:latin typeface="Titillium semibold"/>
              </a:rPr>
              <a:t>GEOLOGY, MINING AND METALLURGY (</a:t>
            </a:r>
            <a:r>
              <a:rPr lang="sr-Latn-RS" dirty="0">
                <a:latin typeface="Titillium semibold"/>
              </a:rPr>
              <a:t>21%)</a:t>
            </a:r>
          </a:p>
          <a:p>
            <a:pPr>
              <a:buFontTx/>
              <a:buChar char="-"/>
            </a:pPr>
            <a:r>
              <a:rPr lang="sr-Latn-RS" dirty="0" smtClean="0">
                <a:latin typeface="Titillium semibold"/>
              </a:rPr>
              <a:t>AGRICULTURE, FOOD PRODUCTION AND PROCESSING (</a:t>
            </a:r>
            <a:r>
              <a:rPr lang="sr-Latn-RS" dirty="0">
                <a:latin typeface="Titillium semibold"/>
              </a:rPr>
              <a:t>17%)</a:t>
            </a:r>
          </a:p>
          <a:p>
            <a:pPr>
              <a:buFontTx/>
              <a:buChar char="-"/>
            </a:pPr>
            <a:r>
              <a:rPr lang="sr-Latn-RS" dirty="0" smtClean="0">
                <a:latin typeface="Titillium semibold"/>
              </a:rPr>
              <a:t>MECHANICAL ENGINEERING AND METAL PROCESSING (</a:t>
            </a:r>
            <a:r>
              <a:rPr lang="sr-Latn-RS" dirty="0">
                <a:latin typeface="Titillium semibold"/>
              </a:rPr>
              <a:t>13%)</a:t>
            </a:r>
          </a:p>
          <a:p>
            <a:pPr>
              <a:buFontTx/>
              <a:buChar char="-"/>
            </a:pPr>
            <a:r>
              <a:rPr lang="sr-Latn-RS" dirty="0" smtClean="0">
                <a:latin typeface="Titillium semibold"/>
              </a:rPr>
              <a:t>SOCIAL AND HUMANISTIC SCIENCES (</a:t>
            </a:r>
            <a:r>
              <a:rPr lang="sr-Latn-RS" dirty="0">
                <a:latin typeface="Titillium semibold"/>
              </a:rPr>
              <a:t>10%)</a:t>
            </a:r>
          </a:p>
          <a:p>
            <a:pPr>
              <a:buFontTx/>
              <a:buChar char="-"/>
            </a:pPr>
            <a:r>
              <a:rPr lang="sr-Latn-RS" dirty="0" smtClean="0">
                <a:latin typeface="Titillium semibold"/>
              </a:rPr>
              <a:t>EDUCATION AND UPBRINGING (</a:t>
            </a:r>
            <a:r>
              <a:rPr lang="sr-Latn-RS" dirty="0">
                <a:latin typeface="Titillium semibold"/>
              </a:rPr>
              <a:t>9%)</a:t>
            </a:r>
          </a:p>
          <a:p>
            <a:pPr>
              <a:buFontTx/>
              <a:buChar char="-"/>
            </a:pPr>
            <a:r>
              <a:rPr lang="sr-Latn-RS" dirty="0" smtClean="0">
                <a:latin typeface="Titillium semibold"/>
              </a:rPr>
              <a:t>CHEMICAL INDUSTRY, NON-METAL INDUSTRY AND TYPOGRAPHY (</a:t>
            </a:r>
            <a:r>
              <a:rPr lang="sr-Latn-RS" dirty="0">
                <a:latin typeface="Titillium semibold"/>
              </a:rPr>
              <a:t>8%)</a:t>
            </a:r>
            <a:endParaRPr lang="en-GB" dirty="0">
              <a:latin typeface="Titillium semibold"/>
            </a:endParaRPr>
          </a:p>
          <a:p>
            <a:endParaRPr lang="sr-Latn-R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sr-Latn-RS" dirty="0" smtClean="0">
                <a:latin typeface="Titillium semibold"/>
              </a:rPr>
              <a:t>2016</a:t>
            </a:r>
            <a:endParaRPr lang="sr-Latn-RS" dirty="0">
              <a:latin typeface="Titillium semibold"/>
            </a:endParaRPr>
          </a:p>
          <a:p>
            <a:pPr>
              <a:buFont typeface="Calibri" panose="020F0502020204030204" pitchFamily="34" charset="0"/>
              <a:buChar char="-"/>
            </a:pPr>
            <a:endParaRPr lang="sr-Latn-RS" dirty="0">
              <a:solidFill>
                <a:srgbClr val="FF0000"/>
              </a:solidFill>
              <a:latin typeface="Titillium semibold"/>
            </a:endParaRPr>
          </a:p>
          <a:p>
            <a:pPr>
              <a:buFontTx/>
              <a:buChar char="-"/>
            </a:pPr>
            <a:r>
              <a:rPr lang="sr-Latn-RS" dirty="0">
                <a:latin typeface="Titillium semibold"/>
              </a:rPr>
              <a:t>GEOLOGY, MINING AND </a:t>
            </a:r>
            <a:r>
              <a:rPr lang="sr-Latn-RS" dirty="0" smtClean="0">
                <a:latin typeface="Titillium semibold"/>
              </a:rPr>
              <a:t>METALLURGY (</a:t>
            </a:r>
            <a:r>
              <a:rPr lang="sr-Latn-RS" dirty="0">
                <a:latin typeface="Titillium semibold"/>
              </a:rPr>
              <a:t>29%)</a:t>
            </a:r>
          </a:p>
          <a:p>
            <a:pPr>
              <a:buFontTx/>
              <a:buChar char="-"/>
            </a:pPr>
            <a:r>
              <a:rPr lang="sr-Latn-RS" dirty="0">
                <a:latin typeface="Titillium semibold"/>
              </a:rPr>
              <a:t>AGRICULTURE, FOOD PRODUCTION AND PROCESSING (24%)</a:t>
            </a:r>
          </a:p>
          <a:p>
            <a:pPr>
              <a:buFontTx/>
              <a:buChar char="-"/>
            </a:pPr>
            <a:r>
              <a:rPr lang="sr-Latn-RS" dirty="0">
                <a:latin typeface="Titillium semibold"/>
              </a:rPr>
              <a:t>SOCIAL AND HUMANISTIC </a:t>
            </a:r>
            <a:r>
              <a:rPr lang="sr-Latn-RS" dirty="0" smtClean="0">
                <a:latin typeface="Titillium semibold"/>
              </a:rPr>
              <a:t>SCIENCES (</a:t>
            </a:r>
            <a:r>
              <a:rPr lang="sr-Latn-RS" dirty="0">
                <a:latin typeface="Titillium semibold"/>
              </a:rPr>
              <a:t>11%)</a:t>
            </a:r>
          </a:p>
          <a:p>
            <a:pPr>
              <a:buFontTx/>
              <a:buChar char="-"/>
            </a:pPr>
            <a:r>
              <a:rPr lang="sr-Latn-RS" dirty="0">
                <a:latin typeface="Titillium semibold"/>
              </a:rPr>
              <a:t>MECHANICAL ENGINEERING AND METAL PROCESSING (8%)</a:t>
            </a:r>
          </a:p>
          <a:p>
            <a:pPr>
              <a:buFontTx/>
              <a:buChar char="-"/>
            </a:pPr>
            <a:r>
              <a:rPr lang="sr-Latn-RS" dirty="0" smtClean="0">
                <a:latin typeface="Titillium semibold"/>
              </a:rPr>
              <a:t>FORESTRY AND WOOD PROCESSING (6</a:t>
            </a:r>
            <a:r>
              <a:rPr lang="sr-Latn-RS" dirty="0">
                <a:latin typeface="Titillium semibold"/>
              </a:rPr>
              <a:t>%)</a:t>
            </a:r>
          </a:p>
          <a:p>
            <a:pPr>
              <a:buFontTx/>
              <a:buChar char="-"/>
            </a:pPr>
            <a:r>
              <a:rPr lang="sr-Latn-RS" dirty="0">
                <a:latin typeface="Titillium semibold"/>
              </a:rPr>
              <a:t>CHEMICAL INDUSTRY, NON-METAL INDUSTRY AND </a:t>
            </a:r>
            <a:r>
              <a:rPr lang="sr-Latn-RS" dirty="0" smtClean="0">
                <a:latin typeface="Titillium semibold"/>
              </a:rPr>
              <a:t>TYPOGRAPHY (</a:t>
            </a:r>
            <a:r>
              <a:rPr lang="sr-Latn-RS" dirty="0">
                <a:latin typeface="Titillium semibold"/>
              </a:rPr>
              <a:t>5%)</a:t>
            </a:r>
            <a:endParaRPr lang="en-GB" dirty="0">
              <a:latin typeface="Titillium semibold"/>
            </a:endParaRPr>
          </a:p>
          <a:p>
            <a:endParaRPr lang="sr-Latn-RS" dirty="0"/>
          </a:p>
        </p:txBody>
      </p:sp>
      <p:sp>
        <p:nvSpPr>
          <p:cNvPr id="14" name="CasellaDiTesto 7"/>
          <p:cNvSpPr txBox="1"/>
          <p:nvPr/>
        </p:nvSpPr>
        <p:spPr>
          <a:xfrm>
            <a:off x="1390255" y="129705"/>
            <a:ext cx="9187129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PARES: </a:t>
            </a:r>
            <a:r>
              <a:rPr lang="sr-Latn-R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	</a:t>
            </a:r>
            <a:r>
              <a:rPr lang="sr-Latn-RS" sz="2000" b="1" dirty="0">
                <a:solidFill>
                  <a:schemeClr val="bg1"/>
                </a:solidFill>
                <a:latin typeface="Titillium semibold"/>
                <a:cs typeface="Titillium semibold"/>
              </a:rPr>
              <a:t> </a:t>
            </a:r>
            <a:r>
              <a:rPr lang="sr-Latn-RS" b="1" dirty="0">
                <a:solidFill>
                  <a:schemeClr val="bg1"/>
                </a:solidFill>
                <a:latin typeface="Titillium semibold"/>
                <a:cs typeface="Titillium semibold"/>
              </a:rPr>
              <a:t>YOUTH SERVICE PACKAGE - </a:t>
            </a:r>
            <a:r>
              <a:rPr lang="sr-Latn-RS" b="1" dirty="0">
                <a:solidFill>
                  <a:schemeClr val="bg1"/>
                </a:solidFill>
                <a:latin typeface="Titillium semibold"/>
              </a:rPr>
              <a:t>EXPERIENCE OF NES</a:t>
            </a:r>
            <a:endParaRPr lang="en-US" b="1" dirty="0">
              <a:solidFill>
                <a:prstClr val="white"/>
              </a:solidFill>
              <a:latin typeface="Titillium semibold"/>
              <a:cs typeface="Titillium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1315437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46283"/>
            <a:ext cx="8229600" cy="659027"/>
          </a:xfrm>
        </p:spPr>
        <p:txBody>
          <a:bodyPr>
            <a:normAutofit/>
          </a:bodyPr>
          <a:lstStyle/>
          <a:p>
            <a:r>
              <a:rPr lang="sr-Latn-RS" sz="2800" b="1" dirty="0">
                <a:solidFill>
                  <a:prstClr val="white"/>
                </a:solidFill>
                <a:latin typeface="Titillium semibold"/>
                <a:cs typeface="Titillium semibold"/>
              </a:rPr>
              <a:t>EMPLOYMENT – EDUCATION PROFILES</a:t>
            </a:r>
            <a:endParaRPr lang="sr-Latn-R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r-Latn-RS" dirty="0" smtClean="0">
                <a:latin typeface="Titillium semibold"/>
              </a:rPr>
              <a:t>2015</a:t>
            </a:r>
            <a:endParaRPr lang="sr-Latn-RS" dirty="0">
              <a:latin typeface="Titillium semibold"/>
            </a:endParaRPr>
          </a:p>
          <a:p>
            <a:pPr marL="0" indent="0">
              <a:buNone/>
            </a:pPr>
            <a:endParaRPr lang="sr-Latn-RS" dirty="0">
              <a:latin typeface="Titillium semibold"/>
            </a:endParaRPr>
          </a:p>
          <a:p>
            <a:pPr>
              <a:buFontTx/>
              <a:buChar char="-"/>
            </a:pPr>
            <a:r>
              <a:rPr lang="sr-Latn-RS" dirty="0" smtClean="0">
                <a:latin typeface="Titillium semibold"/>
              </a:rPr>
              <a:t>ECONOMIC TECHNICIAN</a:t>
            </a:r>
            <a:endParaRPr lang="sr-Latn-RS" dirty="0">
              <a:latin typeface="Titillium semibold"/>
            </a:endParaRPr>
          </a:p>
          <a:p>
            <a:pPr>
              <a:buFontTx/>
              <a:buChar char="-"/>
            </a:pPr>
            <a:r>
              <a:rPr lang="sr-Latn-RS" dirty="0" smtClean="0">
                <a:latin typeface="Titillium semibold"/>
              </a:rPr>
              <a:t>MECHANICAL TECHNICIAN</a:t>
            </a:r>
            <a:endParaRPr lang="sr-Latn-RS" dirty="0">
              <a:latin typeface="Titillium semibold"/>
            </a:endParaRPr>
          </a:p>
          <a:p>
            <a:pPr>
              <a:buFontTx/>
              <a:buChar char="-"/>
            </a:pPr>
            <a:r>
              <a:rPr lang="sr-Latn-RS" dirty="0" smtClean="0">
                <a:latin typeface="Titillium semibold"/>
              </a:rPr>
              <a:t>AUTO-MECHANIC</a:t>
            </a:r>
            <a:endParaRPr lang="sr-Latn-RS" dirty="0">
              <a:latin typeface="Titillium semibold"/>
            </a:endParaRPr>
          </a:p>
          <a:p>
            <a:pPr>
              <a:buFontTx/>
              <a:buChar char="-"/>
            </a:pPr>
            <a:r>
              <a:rPr lang="sr-Latn-RS" dirty="0" smtClean="0">
                <a:latin typeface="Titillium semibold"/>
              </a:rPr>
              <a:t>SALESMAN</a:t>
            </a:r>
          </a:p>
          <a:p>
            <a:pPr>
              <a:buFontTx/>
              <a:buChar char="-"/>
            </a:pPr>
            <a:r>
              <a:rPr lang="sr-Latn-RS" dirty="0" smtClean="0">
                <a:latin typeface="Titillium semibold"/>
              </a:rPr>
              <a:t>NURSE</a:t>
            </a:r>
          </a:p>
          <a:p>
            <a:pPr>
              <a:buFontTx/>
              <a:buChar char="-"/>
            </a:pPr>
            <a:r>
              <a:rPr lang="sr-Latn-RS" dirty="0" smtClean="0">
                <a:latin typeface="Titillium semibold"/>
              </a:rPr>
              <a:t>COOK</a:t>
            </a:r>
            <a:endParaRPr lang="sr-Latn-RS" dirty="0">
              <a:latin typeface="Titillium semibold"/>
            </a:endParaRPr>
          </a:p>
          <a:p>
            <a:pPr>
              <a:buFontTx/>
              <a:buChar char="-"/>
            </a:pPr>
            <a:r>
              <a:rPr lang="sr-Latn-RS" dirty="0" smtClean="0">
                <a:latin typeface="Titillium semibold"/>
              </a:rPr>
              <a:t>ECONOMIST</a:t>
            </a:r>
            <a:endParaRPr lang="sr-Latn-RS" dirty="0">
              <a:latin typeface="Titillium semibold"/>
            </a:endParaRPr>
          </a:p>
          <a:p>
            <a:pPr>
              <a:buFontTx/>
              <a:buChar char="-"/>
            </a:pPr>
            <a:r>
              <a:rPr lang="sr-Latn-RS" dirty="0" smtClean="0">
                <a:latin typeface="Titillium semibold"/>
              </a:rPr>
              <a:t>ROAD TRAFFIC TECHNICIAN</a:t>
            </a:r>
            <a:endParaRPr lang="sr-Latn-RS" dirty="0">
              <a:latin typeface="Titillium semibold"/>
            </a:endParaRPr>
          </a:p>
          <a:p>
            <a:pPr>
              <a:buFontTx/>
              <a:buChar char="-"/>
            </a:pPr>
            <a:r>
              <a:rPr lang="sr-Latn-RS" dirty="0" smtClean="0">
                <a:latin typeface="Titillium semibold"/>
              </a:rPr>
              <a:t>FOOD PROCESSING TECHNICIAN</a:t>
            </a:r>
            <a:endParaRPr lang="en-GB" dirty="0">
              <a:latin typeface="Titillium semibold"/>
            </a:endParaRPr>
          </a:p>
          <a:p>
            <a:endParaRPr lang="sr-Latn-R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r-Latn-RS" dirty="0" smtClean="0">
                <a:latin typeface="Titillium semibold"/>
              </a:rPr>
              <a:t>2016</a:t>
            </a:r>
            <a:endParaRPr lang="sr-Latn-RS" dirty="0">
              <a:latin typeface="Titillium semibold"/>
            </a:endParaRPr>
          </a:p>
          <a:p>
            <a:pPr marL="0" indent="0">
              <a:buNone/>
            </a:pPr>
            <a:endParaRPr lang="sr-Latn-RS" dirty="0">
              <a:solidFill>
                <a:srgbClr val="FF0000"/>
              </a:solidFill>
              <a:latin typeface="Titillium semibold"/>
            </a:endParaRPr>
          </a:p>
          <a:p>
            <a:pPr>
              <a:buFontTx/>
              <a:buChar char="-"/>
            </a:pPr>
            <a:r>
              <a:rPr lang="sr-Latn-RS" dirty="0">
                <a:latin typeface="Titillium semibold"/>
              </a:rPr>
              <a:t>ECONOMIC TECHNICIAN</a:t>
            </a:r>
          </a:p>
          <a:p>
            <a:pPr>
              <a:buFontTx/>
              <a:buChar char="-"/>
            </a:pPr>
            <a:r>
              <a:rPr lang="sr-Latn-RS" dirty="0">
                <a:latin typeface="Titillium semibold"/>
              </a:rPr>
              <a:t>MECHANICAL TECHNICIAN</a:t>
            </a:r>
          </a:p>
          <a:p>
            <a:pPr>
              <a:buFontTx/>
              <a:buChar char="-"/>
            </a:pPr>
            <a:r>
              <a:rPr lang="sr-Latn-RS" dirty="0">
                <a:latin typeface="Titillium semibold"/>
              </a:rPr>
              <a:t>AUTO-MECHANIC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r-Latn-RS" dirty="0" smtClean="0">
                <a:latin typeface="Titillium semibold"/>
              </a:rPr>
              <a:t>SALESMAN</a:t>
            </a:r>
            <a:endParaRPr lang="sr-Latn-RS" dirty="0">
              <a:latin typeface="Titillium semibold"/>
            </a:endParaRPr>
          </a:p>
          <a:p>
            <a:pPr>
              <a:buFont typeface="Calibri" panose="020F0502020204030204" pitchFamily="34" charset="0"/>
              <a:buChar char="-"/>
            </a:pPr>
            <a:r>
              <a:rPr lang="sr-Latn-RS" dirty="0" smtClean="0">
                <a:latin typeface="Titillium semibold"/>
              </a:rPr>
              <a:t>NURSE</a:t>
            </a:r>
            <a:endParaRPr lang="sr-Latn-RS" dirty="0">
              <a:latin typeface="Titillium semibold"/>
            </a:endParaRPr>
          </a:p>
          <a:p>
            <a:pPr>
              <a:buFont typeface="Calibri" panose="020F0502020204030204" pitchFamily="34" charset="0"/>
              <a:buChar char="-"/>
            </a:pPr>
            <a:r>
              <a:rPr lang="sr-Latn-RS" dirty="0" smtClean="0">
                <a:latin typeface="Titillium semibold"/>
              </a:rPr>
              <a:t>COOK</a:t>
            </a:r>
            <a:endParaRPr lang="sr-Latn-RS" dirty="0">
              <a:latin typeface="Titillium semibold"/>
            </a:endParaRPr>
          </a:p>
          <a:p>
            <a:pPr>
              <a:buFontTx/>
              <a:buChar char="-"/>
            </a:pPr>
            <a:r>
              <a:rPr lang="sr-Latn-RS" dirty="0">
                <a:latin typeface="Titillium semibold"/>
              </a:rPr>
              <a:t>ROAD TRAFFIC TECHNICIAN</a:t>
            </a:r>
          </a:p>
          <a:p>
            <a:pPr>
              <a:buFontTx/>
              <a:buChar char="-"/>
            </a:pPr>
            <a:r>
              <a:rPr lang="sr-Latn-RS" dirty="0">
                <a:latin typeface="Titillium semibold"/>
              </a:rPr>
              <a:t>FOOD PROCESSING TECHNICIAN</a:t>
            </a:r>
            <a:endParaRPr lang="en-GB" dirty="0">
              <a:latin typeface="Titillium semibold"/>
            </a:endParaRPr>
          </a:p>
          <a:p>
            <a:pPr>
              <a:buFont typeface="Calibri" panose="020F0502020204030204" pitchFamily="34" charset="0"/>
              <a:buChar char="-"/>
            </a:pPr>
            <a:r>
              <a:rPr lang="sr-Latn-RS" dirty="0" smtClean="0">
                <a:latin typeface="Titillium semibold"/>
              </a:rPr>
              <a:t>ECONOMIST</a:t>
            </a:r>
            <a:endParaRPr lang="sr-Latn-RS" dirty="0">
              <a:latin typeface="Titillium semibold"/>
            </a:endParaRPr>
          </a:p>
          <a:p>
            <a:endParaRPr lang="sr-Latn-RS" dirty="0"/>
          </a:p>
        </p:txBody>
      </p:sp>
      <p:sp>
        <p:nvSpPr>
          <p:cNvPr id="12" name="CasellaDiTesto 7"/>
          <p:cNvSpPr txBox="1"/>
          <p:nvPr/>
        </p:nvSpPr>
        <p:spPr>
          <a:xfrm>
            <a:off x="1390255" y="129705"/>
            <a:ext cx="9187129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PARES: </a:t>
            </a:r>
            <a:r>
              <a:rPr lang="sr-Latn-R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	</a:t>
            </a:r>
            <a:r>
              <a:rPr lang="sr-Latn-RS" sz="2000" b="1" dirty="0">
                <a:solidFill>
                  <a:schemeClr val="bg1"/>
                </a:solidFill>
                <a:latin typeface="Titillium semibold"/>
                <a:cs typeface="Titillium semibold"/>
              </a:rPr>
              <a:t> </a:t>
            </a:r>
            <a:r>
              <a:rPr lang="sr-Latn-RS" b="1" dirty="0">
                <a:solidFill>
                  <a:schemeClr val="bg1"/>
                </a:solidFill>
                <a:latin typeface="Titillium semibold"/>
                <a:cs typeface="Titillium semibold"/>
              </a:rPr>
              <a:t>YOUTH SERVICE PACKAGE - </a:t>
            </a:r>
            <a:r>
              <a:rPr lang="sr-Latn-RS" b="1" dirty="0">
                <a:solidFill>
                  <a:schemeClr val="bg1"/>
                </a:solidFill>
                <a:latin typeface="Titillium semibold"/>
              </a:rPr>
              <a:t>EXPERIENCE OF NES</a:t>
            </a:r>
            <a:endParaRPr lang="en-US" b="1" dirty="0">
              <a:solidFill>
                <a:prstClr val="white"/>
              </a:solidFill>
              <a:latin typeface="Titillium semibold"/>
              <a:cs typeface="Titillium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750699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038" y="718308"/>
            <a:ext cx="8229600" cy="594183"/>
          </a:xfrm>
        </p:spPr>
        <p:txBody>
          <a:bodyPr>
            <a:normAutofit fontScale="90000"/>
          </a:bodyPr>
          <a:lstStyle/>
          <a:p>
            <a:r>
              <a:rPr lang="sr-Latn-RS" sz="3600" b="1" dirty="0">
                <a:solidFill>
                  <a:prstClr val="white"/>
                </a:solidFill>
                <a:latin typeface="Titillium semibold"/>
                <a:cs typeface="Titillium semibold"/>
              </a:rPr>
              <a:t>UNEMPLOYED YOUTH</a:t>
            </a:r>
            <a:r>
              <a:rPr lang="en-US" sz="3600" b="1" dirty="0">
                <a:solidFill>
                  <a:prstClr val="white"/>
                </a:solidFill>
                <a:latin typeface="Titillium semibold"/>
                <a:cs typeface="Titillium semibold"/>
              </a:rPr>
              <a:t> </a:t>
            </a:r>
            <a:r>
              <a:rPr lang="en-US" sz="3600" b="1" dirty="0">
                <a:solidFill>
                  <a:prstClr val="white"/>
                </a:solidFill>
                <a:latin typeface="Titillium semibold"/>
                <a:cs typeface="Titillium semibold"/>
              </a:rPr>
              <a:t>- </a:t>
            </a:r>
            <a:r>
              <a:rPr lang="en-US" sz="3600" b="1" dirty="0">
                <a:solidFill>
                  <a:prstClr val="white"/>
                </a:solidFill>
                <a:latin typeface="Titillium semibold"/>
                <a:cs typeface="Titillium semibold"/>
              </a:rPr>
              <a:t>STRU</a:t>
            </a:r>
            <a:r>
              <a:rPr lang="sr-Latn-RS" sz="3600" b="1" dirty="0">
                <a:solidFill>
                  <a:prstClr val="white"/>
                </a:solidFill>
                <a:latin typeface="Titillium semibold"/>
                <a:cs typeface="Titillium semibold"/>
              </a:rPr>
              <a:t>CTURE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sr-Latn-RS" b="1" dirty="0" smtClean="0"/>
          </a:p>
          <a:p>
            <a:r>
              <a:rPr lang="sr-Latn-RS" b="1" dirty="0" smtClean="0">
                <a:latin typeface="Titillium semibold"/>
              </a:rPr>
              <a:t>LARGER PARTICIPATION OF YOUNG WOMEN </a:t>
            </a:r>
            <a:r>
              <a:rPr lang="sr-Latn-RS" dirty="0" smtClean="0">
                <a:latin typeface="Titillium semibold"/>
              </a:rPr>
              <a:t>(50.3</a:t>
            </a:r>
            <a:r>
              <a:rPr lang="sr-Latn-RS" dirty="0">
                <a:latin typeface="Titillium semibold"/>
              </a:rPr>
              <a:t>%)</a:t>
            </a:r>
          </a:p>
          <a:p>
            <a:pPr>
              <a:buFontTx/>
              <a:buChar char="-"/>
            </a:pPr>
            <a:endParaRPr lang="sr-Latn-RS" dirty="0">
              <a:solidFill>
                <a:srgbClr val="C00000"/>
              </a:solidFill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THE MOST NUMEROUS CATEGORY: YOUTH 25-29 </a:t>
            </a:r>
            <a:r>
              <a:rPr lang="sr-Latn-RS" dirty="0" smtClean="0">
                <a:latin typeface="Titillium semibold"/>
              </a:rPr>
              <a:t>(50.8</a:t>
            </a:r>
            <a:r>
              <a:rPr lang="sr-Latn-RS" dirty="0">
                <a:latin typeface="Titillium semibold"/>
              </a:rPr>
              <a:t>%)</a:t>
            </a:r>
          </a:p>
          <a:p>
            <a:endParaRPr lang="sr-Latn-RS" dirty="0">
              <a:solidFill>
                <a:srgbClr val="C00000"/>
              </a:solidFill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UNFAVOURABLE EDUCATION STRUCTURE:</a:t>
            </a:r>
            <a:endParaRPr lang="sr-Latn-RS" dirty="0">
              <a:latin typeface="Titillium semibold"/>
            </a:endParaRPr>
          </a:p>
          <a:p>
            <a:pPr>
              <a:buFontTx/>
              <a:buChar char="-"/>
            </a:pPr>
            <a:r>
              <a:rPr lang="sr-Latn-RS" dirty="0" smtClean="0">
                <a:latin typeface="Titillium semibold"/>
              </a:rPr>
              <a:t>NON-QUALIFIED </a:t>
            </a:r>
            <a:r>
              <a:rPr lang="sr-Latn-RS" dirty="0">
                <a:latin typeface="Titillium semibold"/>
              </a:rPr>
              <a:t>(</a:t>
            </a:r>
            <a:r>
              <a:rPr lang="sr-Latn-RS" dirty="0" smtClean="0">
                <a:latin typeface="Titillium semibold"/>
              </a:rPr>
              <a:t>20.0</a:t>
            </a:r>
            <a:r>
              <a:rPr lang="sr-Latn-RS" dirty="0">
                <a:latin typeface="Titillium semibold"/>
              </a:rPr>
              <a:t>%)</a:t>
            </a:r>
          </a:p>
          <a:p>
            <a:pPr marL="0" indent="0">
              <a:buNone/>
            </a:pPr>
            <a:r>
              <a:rPr lang="sr-Latn-RS" dirty="0">
                <a:latin typeface="Titillium semibold"/>
              </a:rPr>
              <a:t>-  </a:t>
            </a:r>
            <a:r>
              <a:rPr lang="sr-Latn-RS" dirty="0" smtClean="0">
                <a:latin typeface="Titillium semibold"/>
              </a:rPr>
              <a:t>  SECONDARY SCHOOL EDUCATION </a:t>
            </a:r>
            <a:r>
              <a:rPr lang="sr-Latn-RS" dirty="0">
                <a:latin typeface="Titillium semibold"/>
              </a:rPr>
              <a:t>(</a:t>
            </a:r>
            <a:r>
              <a:rPr lang="sr-Latn-RS" dirty="0" smtClean="0">
                <a:latin typeface="Titillium semibold"/>
              </a:rPr>
              <a:t>58.2</a:t>
            </a:r>
            <a:r>
              <a:rPr lang="sr-Latn-RS" dirty="0">
                <a:latin typeface="Titillium semibold"/>
              </a:rPr>
              <a:t>%) </a:t>
            </a:r>
          </a:p>
          <a:p>
            <a:pPr>
              <a:buFontTx/>
              <a:buChar char="-"/>
            </a:pPr>
            <a:r>
              <a:rPr lang="sr-Latn-RS" dirty="0" smtClean="0">
                <a:latin typeface="Titillium semibold"/>
              </a:rPr>
              <a:t>HIGHER EDUCATION </a:t>
            </a:r>
            <a:r>
              <a:rPr lang="sr-Latn-RS" dirty="0">
                <a:latin typeface="Titillium semibold"/>
              </a:rPr>
              <a:t>(</a:t>
            </a:r>
            <a:r>
              <a:rPr lang="sr-Latn-RS" dirty="0" smtClean="0">
                <a:latin typeface="Titillium semibold"/>
              </a:rPr>
              <a:t>21.8</a:t>
            </a:r>
            <a:r>
              <a:rPr lang="sr-Latn-RS" dirty="0">
                <a:latin typeface="Titillium semibold"/>
              </a:rPr>
              <a:t>%)</a:t>
            </a:r>
          </a:p>
          <a:p>
            <a:pPr>
              <a:buFontTx/>
              <a:buChar char="-"/>
            </a:pPr>
            <a:endParaRPr lang="sr-Latn-RS" dirty="0">
              <a:solidFill>
                <a:srgbClr val="C00000"/>
              </a:solidFill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YOUTH WITH DISABILITIES </a:t>
            </a:r>
            <a:r>
              <a:rPr lang="sr-Latn-RS" b="1" dirty="0">
                <a:latin typeface="Titillium semibold"/>
              </a:rPr>
              <a:t>(</a:t>
            </a:r>
            <a:r>
              <a:rPr lang="sr-Latn-RS" b="1" dirty="0" smtClean="0">
                <a:latin typeface="Titillium semibold"/>
              </a:rPr>
              <a:t>1.7</a:t>
            </a:r>
            <a:r>
              <a:rPr lang="sr-Latn-RS" b="1" dirty="0">
                <a:latin typeface="Titillium semibold"/>
              </a:rPr>
              <a:t>%)</a:t>
            </a:r>
          </a:p>
          <a:p>
            <a:endParaRPr lang="sr-Latn-RS" b="1" dirty="0">
              <a:latin typeface="Titillium semibold"/>
            </a:endParaRPr>
          </a:p>
          <a:p>
            <a:r>
              <a:rPr lang="sr-Latn-RS" b="1" dirty="0" smtClean="0">
                <a:latin typeface="Titillium semibold"/>
              </a:rPr>
              <a:t>YOUNG ROMA </a:t>
            </a:r>
            <a:r>
              <a:rPr lang="sr-Latn-RS" b="1" dirty="0">
                <a:latin typeface="Titillium semibold"/>
              </a:rPr>
              <a:t>(</a:t>
            </a:r>
            <a:r>
              <a:rPr lang="sr-Latn-RS" b="1" dirty="0" smtClean="0">
                <a:latin typeface="Titillium semibold"/>
              </a:rPr>
              <a:t>4.5 %)</a:t>
            </a:r>
            <a:endParaRPr lang="en-GB" b="1" dirty="0">
              <a:latin typeface="Titillium semibold"/>
            </a:endParaRPr>
          </a:p>
        </p:txBody>
      </p:sp>
      <p:sp>
        <p:nvSpPr>
          <p:cNvPr id="12" name="CasellaDiTesto 7"/>
          <p:cNvSpPr txBox="1"/>
          <p:nvPr/>
        </p:nvSpPr>
        <p:spPr>
          <a:xfrm>
            <a:off x="1390255" y="129705"/>
            <a:ext cx="9187129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PARES: </a:t>
            </a:r>
            <a:r>
              <a:rPr lang="sr-Latn-RS" sz="2400" b="1" dirty="0">
                <a:solidFill>
                  <a:prstClr val="white"/>
                </a:solidFill>
                <a:latin typeface="Titillium semibold"/>
                <a:cs typeface="Titillium semibold"/>
              </a:rPr>
              <a:t>	</a:t>
            </a:r>
            <a:r>
              <a:rPr lang="sr-Latn-RS" sz="2000" b="1" dirty="0">
                <a:solidFill>
                  <a:schemeClr val="bg1"/>
                </a:solidFill>
                <a:latin typeface="Titillium semibold"/>
                <a:cs typeface="Titillium semibold"/>
              </a:rPr>
              <a:t> </a:t>
            </a:r>
            <a:r>
              <a:rPr lang="sr-Latn-RS" b="1" dirty="0">
                <a:solidFill>
                  <a:schemeClr val="bg1"/>
                </a:solidFill>
                <a:latin typeface="Titillium semibold"/>
                <a:cs typeface="Titillium semibold"/>
              </a:rPr>
              <a:t>YOUTH SERVICE PACKAGE - </a:t>
            </a:r>
            <a:r>
              <a:rPr lang="sr-Latn-RS" b="1" dirty="0">
                <a:solidFill>
                  <a:schemeClr val="bg1"/>
                </a:solidFill>
                <a:latin typeface="Titillium semibold"/>
              </a:rPr>
              <a:t>EXPERIENCE OF NES</a:t>
            </a:r>
            <a:endParaRPr lang="en-US" b="1" dirty="0">
              <a:solidFill>
                <a:prstClr val="white"/>
              </a:solidFill>
              <a:latin typeface="Titillium semibold"/>
              <a:cs typeface="Titillium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29779597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811</Words>
  <Application>Microsoft Office PowerPoint</Application>
  <PresentationFormat>Widescreen</PresentationFormat>
  <Paragraphs>198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16</vt:i4>
      </vt:variant>
    </vt:vector>
  </HeadingPairs>
  <TitlesOfParts>
    <vt:vector size="23" baseType="lpstr">
      <vt:lpstr>Arial</vt:lpstr>
      <vt:lpstr>Calibri</vt:lpstr>
      <vt:lpstr>Titillium light</vt:lpstr>
      <vt:lpstr>Titillium semibold</vt:lpstr>
      <vt:lpstr>Wingdings</vt:lpstr>
      <vt:lpstr>Tema di Office</vt:lpstr>
      <vt:lpstr>1_Tema di Office</vt:lpstr>
      <vt:lpstr>Presentazione standard di PowerPoint</vt:lpstr>
      <vt:lpstr>Presentazione standard di PowerPoint</vt:lpstr>
      <vt:lpstr>YOUTH IN SERBIA - DEFINITION</vt:lpstr>
      <vt:lpstr>YOUTH IN SERBIA - CHARACTERISTICS</vt:lpstr>
      <vt:lpstr>YOUTH IN SERBIA - LABOUR MARKET</vt:lpstr>
      <vt:lpstr>YOUTH EMPLOYMENT</vt:lpstr>
      <vt:lpstr>EMPLOYMENT – FIELDS OF ECONOMIC ACTIVITY</vt:lpstr>
      <vt:lpstr>EMPLOYMENT – EDUCATION PROFILES</vt:lpstr>
      <vt:lpstr>UNEMPLOYED YOUTH - STRUCTURE</vt:lpstr>
      <vt:lpstr>YOUTH – LEGAL AND STRATEGIC BASIS FOR ADDRESSING UNEMPLOYMENT </vt:lpstr>
      <vt:lpstr>YOUTH  - SERVICE PACKAGE (NATIONAL EMPLOYMENT ACTION PLAN)</vt:lpstr>
      <vt:lpstr>ACTIVE EMPLOYMENT POLICY PROGRAMMES AND MEASURES - PREPARATION FOR EMPLOYMENT -</vt:lpstr>
      <vt:lpstr>ACTIVE EMPLOYMENT POLICY PROGRAMMES AND MEASURES - EMPLOYMENT INCENTIVES -</vt:lpstr>
      <vt:lpstr>ACTIVE EMPLOYMENT POLICY PROGRAMMES AND MEASURES - COMMUNITY-BENEFICIAL WORK -</vt:lpstr>
      <vt:lpstr>ACTIVE EMPLOYMENT POLICY PROGRAMMES AND MEASURES - YOUTH PARTICIPATION -</vt:lpstr>
      <vt:lpstr>WWW.NSZ.GOV.RS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demo demo</dc:creator>
  <cp:lastModifiedBy>Corso1</cp:lastModifiedBy>
  <cp:revision>90</cp:revision>
  <dcterms:created xsi:type="dcterms:W3CDTF">2016-02-16T08:29:25Z</dcterms:created>
  <dcterms:modified xsi:type="dcterms:W3CDTF">2016-05-13T07:24:39Z</dcterms:modified>
</cp:coreProperties>
</file>